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handoutMasterIdLst>
    <p:handoutMasterId r:id="rId45"/>
  </p:handoutMasterIdLst>
  <p:sldIdLst>
    <p:sldId id="299" r:id="rId5"/>
    <p:sldId id="338" r:id="rId6"/>
    <p:sldId id="265" r:id="rId7"/>
    <p:sldId id="279" r:id="rId8"/>
    <p:sldId id="307" r:id="rId9"/>
    <p:sldId id="306" r:id="rId10"/>
    <p:sldId id="276" r:id="rId11"/>
    <p:sldId id="267" r:id="rId12"/>
    <p:sldId id="300" r:id="rId13"/>
    <p:sldId id="297" r:id="rId14"/>
    <p:sldId id="322" r:id="rId15"/>
    <p:sldId id="308" r:id="rId16"/>
    <p:sldId id="321" r:id="rId17"/>
    <p:sldId id="310" r:id="rId18"/>
    <p:sldId id="333" r:id="rId19"/>
    <p:sldId id="332" r:id="rId20"/>
    <p:sldId id="301" r:id="rId21"/>
    <p:sldId id="302" r:id="rId22"/>
    <p:sldId id="278" r:id="rId23"/>
    <p:sldId id="285" r:id="rId24"/>
    <p:sldId id="316" r:id="rId25"/>
    <p:sldId id="330" r:id="rId26"/>
    <p:sldId id="317" r:id="rId27"/>
    <p:sldId id="329" r:id="rId28"/>
    <p:sldId id="318" r:id="rId29"/>
    <p:sldId id="280" r:id="rId30"/>
    <p:sldId id="334" r:id="rId31"/>
    <p:sldId id="326" r:id="rId32"/>
    <p:sldId id="335" r:id="rId33"/>
    <p:sldId id="315" r:id="rId34"/>
    <p:sldId id="336" r:id="rId35"/>
    <p:sldId id="288" r:id="rId36"/>
    <p:sldId id="295" r:id="rId37"/>
    <p:sldId id="339" r:id="rId38"/>
    <p:sldId id="281" r:id="rId39"/>
    <p:sldId id="271" r:id="rId40"/>
    <p:sldId id="289" r:id="rId41"/>
    <p:sldId id="290" r:id="rId42"/>
    <p:sldId id="337" r:id="rId4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PAILLASSOU" initials="LP" lastIdx="1" clrIdx="0">
    <p:extLst>
      <p:ext uri="{19B8F6BF-5375-455C-9EA6-DF929625EA0E}">
        <p15:presenceInfo xmlns:p15="http://schemas.microsoft.com/office/powerpoint/2012/main" userId="S::laure.paillassou@mazars.fr::9519353a-8867-4976-9d4c-2cd6ae6f6b6b" providerId="AD"/>
      </p:ext>
    </p:extLst>
  </p:cmAuthor>
  <p:cmAuthor id="2" name="Lydia BATARDY" initials="LB" lastIdx="27" clrIdx="1">
    <p:extLst>
      <p:ext uri="{19B8F6BF-5375-455C-9EA6-DF929625EA0E}">
        <p15:presenceInfo xmlns:p15="http://schemas.microsoft.com/office/powerpoint/2012/main" userId="S-1-12-1-2525362697-1263955004-262623916-1480074781" providerId="AD"/>
      </p:ext>
    </p:extLst>
  </p:cmAuthor>
  <p:cmAuthor id="3" name="Isabelle VERDALLE" initials="IV" lastIdx="2" clrIdx="2">
    <p:extLst>
      <p:ext uri="{19B8F6BF-5375-455C-9EA6-DF929625EA0E}">
        <p15:presenceInfo xmlns:p15="http://schemas.microsoft.com/office/powerpoint/2012/main" userId="Isabelle VERDA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F3182"/>
    <a:srgbClr val="013C7E"/>
    <a:srgbClr val="920000"/>
    <a:srgbClr val="BA3898"/>
    <a:srgbClr val="CD5BAF"/>
    <a:srgbClr val="7F7F7F"/>
    <a:srgbClr val="3CA114"/>
    <a:srgbClr val="8292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35" autoAdjust="0"/>
    <p:restoredTop sz="95332" autoAdjust="0"/>
  </p:normalViewPr>
  <p:slideViewPr>
    <p:cSldViewPr snapToGrid="0">
      <p:cViewPr>
        <p:scale>
          <a:sx n="90" d="100"/>
          <a:sy n="90" d="100"/>
        </p:scale>
        <p:origin x="2448"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BATARDY" userId="9685fa09-6c3c-4b56-ac52-a70f1d263858" providerId="ADAL" clId="{E8581548-8981-4ABB-8106-A3679866F194}"/>
    <pc:docChg chg="custSel modSld">
      <pc:chgData name="Lydia BATARDY" userId="9685fa09-6c3c-4b56-ac52-a70f1d263858" providerId="ADAL" clId="{E8581548-8981-4ABB-8106-A3679866F194}" dt="2021-04-09T07:49:37.377" v="18" actId="1076"/>
      <pc:docMkLst>
        <pc:docMk/>
      </pc:docMkLst>
      <pc:sldChg chg="addSp delSp modSp">
        <pc:chgData name="Lydia BATARDY" userId="9685fa09-6c3c-4b56-ac52-a70f1d263858" providerId="ADAL" clId="{E8581548-8981-4ABB-8106-A3679866F194}" dt="2021-04-09T07:46:45.955" v="17" actId="478"/>
        <pc:sldMkLst>
          <pc:docMk/>
          <pc:sldMk cId="149855085" sldId="290"/>
        </pc:sldMkLst>
        <pc:spChg chg="add del mod">
          <ac:chgData name="Lydia BATARDY" userId="9685fa09-6c3c-4b56-ac52-a70f1d263858" providerId="ADAL" clId="{E8581548-8981-4ABB-8106-A3679866F194}" dt="2021-04-09T07:46:45.955" v="17" actId="478"/>
          <ac:spMkLst>
            <pc:docMk/>
            <pc:sldMk cId="149855085" sldId="290"/>
            <ac:spMk id="3" creationId="{998A98CF-EC14-45D6-8A9A-C9F2C0F5CD4D}"/>
          </ac:spMkLst>
        </pc:spChg>
        <pc:spChg chg="del">
          <ac:chgData name="Lydia BATARDY" userId="9685fa09-6c3c-4b56-ac52-a70f1d263858" providerId="ADAL" clId="{E8581548-8981-4ABB-8106-A3679866F194}" dt="2021-04-09T07:42:41.241" v="1" actId="478"/>
          <ac:spMkLst>
            <pc:docMk/>
            <pc:sldMk cId="149855085" sldId="290"/>
            <ac:spMk id="4" creationId="{DA811E34-B2ED-4721-97A0-77CCE8439309}"/>
          </ac:spMkLst>
        </pc:spChg>
        <pc:spChg chg="del">
          <ac:chgData name="Lydia BATARDY" userId="9685fa09-6c3c-4b56-ac52-a70f1d263858" providerId="ADAL" clId="{E8581548-8981-4ABB-8106-A3679866F194}" dt="2021-04-09T07:42:35.186" v="0" actId="478"/>
          <ac:spMkLst>
            <pc:docMk/>
            <pc:sldMk cId="149855085" sldId="290"/>
            <ac:spMk id="8" creationId="{F64F125B-A7DB-4866-AAE1-2C28AB7FE16A}"/>
          </ac:spMkLst>
        </pc:spChg>
      </pc:sldChg>
      <pc:sldChg chg="modSp">
        <pc:chgData name="Lydia BATARDY" userId="9685fa09-6c3c-4b56-ac52-a70f1d263858" providerId="ADAL" clId="{E8581548-8981-4ABB-8106-A3679866F194}" dt="2021-04-09T07:45:47.470" v="14" actId="1076"/>
        <pc:sldMkLst>
          <pc:docMk/>
          <pc:sldMk cId="118343006" sldId="299"/>
        </pc:sldMkLst>
        <pc:spChg chg="mod">
          <ac:chgData name="Lydia BATARDY" userId="9685fa09-6c3c-4b56-ac52-a70f1d263858" providerId="ADAL" clId="{E8581548-8981-4ABB-8106-A3679866F194}" dt="2021-04-09T07:45:26.771" v="10" actId="1076"/>
          <ac:spMkLst>
            <pc:docMk/>
            <pc:sldMk cId="118343006" sldId="299"/>
            <ac:spMk id="19" creationId="{B72DE8B4-F81E-4010-8AED-7276C4C5B980}"/>
          </ac:spMkLst>
        </pc:spChg>
        <pc:spChg chg="mod">
          <ac:chgData name="Lydia BATARDY" userId="9685fa09-6c3c-4b56-ac52-a70f1d263858" providerId="ADAL" clId="{E8581548-8981-4ABB-8106-A3679866F194}" dt="2021-04-09T07:45:44.391" v="13" actId="1076"/>
          <ac:spMkLst>
            <pc:docMk/>
            <pc:sldMk cId="118343006" sldId="299"/>
            <ac:spMk id="35" creationId="{EDAC0AE5-DC95-4385-8090-FAF4A645DD53}"/>
          </ac:spMkLst>
        </pc:spChg>
        <pc:spChg chg="mod">
          <ac:chgData name="Lydia BATARDY" userId="9685fa09-6c3c-4b56-ac52-a70f1d263858" providerId="ADAL" clId="{E8581548-8981-4ABB-8106-A3679866F194}" dt="2021-04-09T07:45:47.470" v="14" actId="1076"/>
          <ac:spMkLst>
            <pc:docMk/>
            <pc:sldMk cId="118343006" sldId="299"/>
            <ac:spMk id="36" creationId="{51E37E98-32C9-4F1B-93C3-11C6ABC43E54}"/>
          </ac:spMkLst>
        </pc:spChg>
        <pc:picChg chg="mod">
          <ac:chgData name="Lydia BATARDY" userId="9685fa09-6c3c-4b56-ac52-a70f1d263858" providerId="ADAL" clId="{E8581548-8981-4ABB-8106-A3679866F194}" dt="2021-04-09T07:45:31.603" v="11" actId="1076"/>
          <ac:picMkLst>
            <pc:docMk/>
            <pc:sldMk cId="118343006" sldId="299"/>
            <ac:picMk id="9" creationId="{2E108D3B-C784-4551-ACAD-12FFC72CDD62}"/>
          </ac:picMkLst>
        </pc:picChg>
        <pc:picChg chg="mod">
          <ac:chgData name="Lydia BATARDY" userId="9685fa09-6c3c-4b56-ac52-a70f1d263858" providerId="ADAL" clId="{E8581548-8981-4ABB-8106-A3679866F194}" dt="2021-04-09T07:45:36.957" v="12" actId="1076"/>
          <ac:picMkLst>
            <pc:docMk/>
            <pc:sldMk cId="118343006" sldId="299"/>
            <ac:picMk id="11" creationId="{6CB161B7-6CFE-46A8-9B4A-443073BDC0A1}"/>
          </ac:picMkLst>
        </pc:picChg>
      </pc:sldChg>
      <pc:sldChg chg="modSp">
        <pc:chgData name="Lydia BATARDY" userId="9685fa09-6c3c-4b56-ac52-a70f1d263858" providerId="ADAL" clId="{E8581548-8981-4ABB-8106-A3679866F194}" dt="2021-04-09T07:49:37.377" v="18" actId="1076"/>
        <pc:sldMkLst>
          <pc:docMk/>
          <pc:sldMk cId="697592642" sldId="322"/>
        </pc:sldMkLst>
        <pc:spChg chg="mod">
          <ac:chgData name="Lydia BATARDY" userId="9685fa09-6c3c-4b56-ac52-a70f1d263858" providerId="ADAL" clId="{E8581548-8981-4ABB-8106-A3679866F194}" dt="2021-04-09T07:49:37.377" v="18" actId="1076"/>
          <ac:spMkLst>
            <pc:docMk/>
            <pc:sldMk cId="697592642" sldId="322"/>
            <ac:spMk id="18" creationId="{F68A4333-D2CB-434E-930B-07F2C9A0DB31}"/>
          </ac:spMkLst>
        </pc:spChg>
      </pc:sldChg>
      <pc:sldChg chg="delSp modSp">
        <pc:chgData name="Lydia BATARDY" userId="9685fa09-6c3c-4b56-ac52-a70f1d263858" providerId="ADAL" clId="{E8581548-8981-4ABB-8106-A3679866F194}" dt="2021-04-09T07:46:37.410" v="16" actId="20577"/>
        <pc:sldMkLst>
          <pc:docMk/>
          <pc:sldMk cId="4153432231" sldId="337"/>
        </pc:sldMkLst>
        <pc:spChg chg="mod">
          <ac:chgData name="Lydia BATARDY" userId="9685fa09-6c3c-4b56-ac52-a70f1d263858" providerId="ADAL" clId="{E8581548-8981-4ABB-8106-A3679866F194}" dt="2021-04-09T07:46:37.410" v="16" actId="20577"/>
          <ac:spMkLst>
            <pc:docMk/>
            <pc:sldMk cId="4153432231" sldId="337"/>
            <ac:spMk id="4" creationId="{DA811E34-B2ED-4721-97A0-77CCE8439309}"/>
          </ac:spMkLst>
        </pc:spChg>
        <pc:spChg chg="del">
          <ac:chgData name="Lydia BATARDY" userId="9685fa09-6c3c-4b56-ac52-a70f1d263858" providerId="ADAL" clId="{E8581548-8981-4ABB-8106-A3679866F194}" dt="2021-04-09T07:42:53.895" v="2" actId="478"/>
          <ac:spMkLst>
            <pc:docMk/>
            <pc:sldMk cId="4153432231" sldId="337"/>
            <ac:spMk id="8" creationId="{F64F125B-A7DB-4866-AAE1-2C28AB7FE16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fr-FR" sz="1200" dirty="0"/>
              <a:t>Degré de la déficience</a:t>
            </a:r>
          </a:p>
        </c:rich>
      </c:tx>
      <c:layout>
        <c:manualLayout>
          <c:xMode val="edge"/>
          <c:yMode val="edge"/>
          <c:x val="6.4847644881342828E-2"/>
          <c:y val="3.7289183983463571E-2"/>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fr-FR"/>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587-472A-8886-CCEAE917058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587-472A-8886-CCEAE917058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587-472A-8886-CCEAE917058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Feuil1!$A$18:$A$20</c:f>
              <c:strCache>
                <c:ptCount val="3"/>
                <c:pt idx="0">
                  <c:v>Malvoyants légers</c:v>
                </c:pt>
                <c:pt idx="1">
                  <c:v>Malvoyants moyens</c:v>
                </c:pt>
                <c:pt idx="2">
                  <c:v>Aveugles ou malvoyants profonds </c:v>
                </c:pt>
              </c:strCache>
            </c:strRef>
          </c:cat>
          <c:val>
            <c:numRef>
              <c:f>Feuil1!$B$18:$B$20</c:f>
              <c:numCache>
                <c:formatCode>#,##0</c:formatCode>
                <c:ptCount val="3"/>
                <c:pt idx="0">
                  <c:v>560000</c:v>
                </c:pt>
                <c:pt idx="1">
                  <c:v>932000</c:v>
                </c:pt>
                <c:pt idx="2">
                  <c:v>207000</c:v>
                </c:pt>
              </c:numCache>
            </c:numRef>
          </c:val>
          <c:extLst>
            <c:ext xmlns:c16="http://schemas.microsoft.com/office/drawing/2014/chart" uri="{C3380CC4-5D6E-409C-BE32-E72D297353CC}">
              <c16:uniqueId val="{00000006-2587-472A-8886-CCEAE917058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7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7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AA002-9AF2-42E8-BF63-BA5DAAA5F7A1}"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2CB36B10-DA92-446A-9AEB-63CB9FF0259F}">
      <dgm:prSet phldrT="[Texte]"/>
      <dgm:spPr/>
      <dgm:t>
        <a:bodyPr/>
        <a:lstStyle/>
        <a:p>
          <a:r>
            <a:rPr lang="fr-FR" dirty="0"/>
            <a:t>Déployer sur les 5 départements de la région la Réponse accompagnée pour tous</a:t>
          </a:r>
        </a:p>
      </dgm:t>
    </dgm:pt>
    <dgm:pt modelId="{B8496EC2-3CB7-4905-BA35-5C84DF88F72F}" type="parTrans" cxnId="{1F787DE3-3A5F-4456-86F6-CED2007F6DD7}">
      <dgm:prSet/>
      <dgm:spPr/>
      <dgm:t>
        <a:bodyPr/>
        <a:lstStyle/>
        <a:p>
          <a:endParaRPr lang="fr-FR"/>
        </a:p>
      </dgm:t>
    </dgm:pt>
    <dgm:pt modelId="{1793B7EA-1CDB-4FCF-B9BF-2FC7801EDAC0}" type="sibTrans" cxnId="{1F787DE3-3A5F-4456-86F6-CED2007F6DD7}">
      <dgm:prSet/>
      <dgm:spPr/>
      <dgm:t>
        <a:bodyPr/>
        <a:lstStyle/>
        <a:p>
          <a:endParaRPr lang="fr-FR"/>
        </a:p>
      </dgm:t>
    </dgm:pt>
    <dgm:pt modelId="{7044FC27-F6DF-46B4-859A-C97A33E626AA}">
      <dgm:prSet phldrT="[Texte]"/>
      <dgm:spPr/>
      <dgm:t>
        <a:bodyPr/>
        <a:lstStyle/>
        <a:p>
          <a:r>
            <a:rPr lang="fr-FR" dirty="0"/>
            <a:t>Améliorer l’effectivité de l’accès à la prévention et aux soins des personnes en situation de handicap </a:t>
          </a:r>
        </a:p>
      </dgm:t>
    </dgm:pt>
    <dgm:pt modelId="{1B223326-BC87-44C2-BCF1-E3080A574FB1}" type="parTrans" cxnId="{3B0BEB6B-1D13-43BC-A03D-41BD14AC0595}">
      <dgm:prSet/>
      <dgm:spPr/>
      <dgm:t>
        <a:bodyPr/>
        <a:lstStyle/>
        <a:p>
          <a:endParaRPr lang="fr-FR"/>
        </a:p>
      </dgm:t>
    </dgm:pt>
    <dgm:pt modelId="{E645E839-F1F5-4AA5-8705-4A0554F78BC9}" type="sibTrans" cxnId="{3B0BEB6B-1D13-43BC-A03D-41BD14AC0595}">
      <dgm:prSet/>
      <dgm:spPr/>
      <dgm:t>
        <a:bodyPr/>
        <a:lstStyle/>
        <a:p>
          <a:endParaRPr lang="fr-FR"/>
        </a:p>
      </dgm:t>
    </dgm:pt>
    <dgm:pt modelId="{6C9C87AF-DF0F-46FF-A15F-F89D8033D7BD}">
      <dgm:prSet phldrT="[Texte]"/>
      <dgm:spPr/>
      <dgm:t>
        <a:bodyPr/>
        <a:lstStyle/>
        <a:p>
          <a:r>
            <a:rPr lang="fr-FR" dirty="0"/>
            <a:t>Soutenir et accompagner les aidants de personnes en situation de handicap et promouvoir la pair-aidance</a:t>
          </a:r>
        </a:p>
      </dgm:t>
    </dgm:pt>
    <dgm:pt modelId="{408F4BB5-0EC9-45E1-B23E-C21CC8C852D2}" type="parTrans" cxnId="{C458E8CF-8AD0-4D88-B0A3-BE492F5214D9}">
      <dgm:prSet/>
      <dgm:spPr/>
      <dgm:t>
        <a:bodyPr/>
        <a:lstStyle/>
        <a:p>
          <a:endParaRPr lang="fr-FR"/>
        </a:p>
      </dgm:t>
    </dgm:pt>
    <dgm:pt modelId="{637DEFDF-7BF2-448C-B5D2-883303DBDB9F}" type="sibTrans" cxnId="{C458E8CF-8AD0-4D88-B0A3-BE492F5214D9}">
      <dgm:prSet/>
      <dgm:spPr/>
      <dgm:t>
        <a:bodyPr/>
        <a:lstStyle/>
        <a:p>
          <a:endParaRPr lang="fr-FR"/>
        </a:p>
      </dgm:t>
    </dgm:pt>
    <dgm:pt modelId="{8AFEC5B9-D539-445E-981D-FA9C333E109F}">
      <dgm:prSet phldrT="[Texte]"/>
      <dgm:spPr/>
      <dgm:t>
        <a:bodyPr/>
        <a:lstStyle/>
        <a:p>
          <a:r>
            <a:rPr lang="fr-FR" dirty="0"/>
            <a:t>Améliorer l’accès au repérage et au dépistage dans un objectif d’accompagnement précoce des enfants représentant un risque de handicap</a:t>
          </a:r>
        </a:p>
      </dgm:t>
    </dgm:pt>
    <dgm:pt modelId="{B49243E2-F8AC-4DB4-ADCB-B9F1B83AE77E}" type="parTrans" cxnId="{A02F9C52-9069-4C23-AC79-9A9854446B56}">
      <dgm:prSet/>
      <dgm:spPr/>
      <dgm:t>
        <a:bodyPr/>
        <a:lstStyle/>
        <a:p>
          <a:endParaRPr lang="fr-FR"/>
        </a:p>
      </dgm:t>
    </dgm:pt>
    <dgm:pt modelId="{4A68E37E-5CAB-4792-9B14-D4493D21EF62}" type="sibTrans" cxnId="{A02F9C52-9069-4C23-AC79-9A9854446B56}">
      <dgm:prSet/>
      <dgm:spPr/>
      <dgm:t>
        <a:bodyPr/>
        <a:lstStyle/>
        <a:p>
          <a:endParaRPr lang="fr-FR"/>
        </a:p>
      </dgm:t>
    </dgm:pt>
    <dgm:pt modelId="{535AFC72-5FA3-4BE7-A5E0-A2935B608A8A}">
      <dgm:prSet phldrT="[Texte]"/>
      <dgm:spPr/>
      <dgm:t>
        <a:bodyPr/>
        <a:lstStyle/>
        <a:p>
          <a:r>
            <a:rPr lang="fr-FR" dirty="0"/>
            <a:t>Rendre effective la possibilité d’inscription de tous les enfants en situation de handicap dans un parcours de scolarisation et de vie sans rupture</a:t>
          </a:r>
        </a:p>
      </dgm:t>
    </dgm:pt>
    <dgm:pt modelId="{B2FDE164-F9F9-4825-941C-8CE0E7F5ACB0}" type="parTrans" cxnId="{126283A2-3E62-42DB-840D-8B8C6B4F6FD9}">
      <dgm:prSet/>
      <dgm:spPr/>
      <dgm:t>
        <a:bodyPr/>
        <a:lstStyle/>
        <a:p>
          <a:endParaRPr lang="fr-FR"/>
        </a:p>
      </dgm:t>
    </dgm:pt>
    <dgm:pt modelId="{F267A35D-2911-4291-AEFC-EB8EDB668620}" type="sibTrans" cxnId="{126283A2-3E62-42DB-840D-8B8C6B4F6FD9}">
      <dgm:prSet/>
      <dgm:spPr/>
      <dgm:t>
        <a:bodyPr/>
        <a:lstStyle/>
        <a:p>
          <a:endParaRPr lang="fr-FR"/>
        </a:p>
      </dgm:t>
    </dgm:pt>
    <dgm:pt modelId="{B36805BD-9E25-412C-800C-5BA1B8624B59}" type="pres">
      <dgm:prSet presAssocID="{07EAA002-9AF2-42E8-BF63-BA5DAAA5F7A1}" presName="Name0" presStyleCnt="0">
        <dgm:presLayoutVars>
          <dgm:chMax val="7"/>
          <dgm:chPref val="7"/>
          <dgm:dir/>
        </dgm:presLayoutVars>
      </dgm:prSet>
      <dgm:spPr/>
    </dgm:pt>
    <dgm:pt modelId="{92DFBEB6-D3C2-46EA-89BE-5C85E618A467}" type="pres">
      <dgm:prSet presAssocID="{07EAA002-9AF2-42E8-BF63-BA5DAAA5F7A1}" presName="Name1" presStyleCnt="0"/>
      <dgm:spPr/>
    </dgm:pt>
    <dgm:pt modelId="{DE5EF9F9-8F20-4DD1-9E95-D6E04FFBE2A5}" type="pres">
      <dgm:prSet presAssocID="{07EAA002-9AF2-42E8-BF63-BA5DAAA5F7A1}" presName="cycle" presStyleCnt="0"/>
      <dgm:spPr/>
    </dgm:pt>
    <dgm:pt modelId="{BA6F7453-2694-4BA1-9BB7-A9565A75470A}" type="pres">
      <dgm:prSet presAssocID="{07EAA002-9AF2-42E8-BF63-BA5DAAA5F7A1}" presName="srcNode" presStyleLbl="node1" presStyleIdx="0" presStyleCnt="5"/>
      <dgm:spPr/>
    </dgm:pt>
    <dgm:pt modelId="{E5AAC4B4-FC4B-4A56-A329-4191DBA74EF8}" type="pres">
      <dgm:prSet presAssocID="{07EAA002-9AF2-42E8-BF63-BA5DAAA5F7A1}" presName="conn" presStyleLbl="parChTrans1D2" presStyleIdx="0" presStyleCnt="1"/>
      <dgm:spPr/>
    </dgm:pt>
    <dgm:pt modelId="{4E2509F1-79A0-4103-901A-304C3A6262AC}" type="pres">
      <dgm:prSet presAssocID="{07EAA002-9AF2-42E8-BF63-BA5DAAA5F7A1}" presName="extraNode" presStyleLbl="node1" presStyleIdx="0" presStyleCnt="5"/>
      <dgm:spPr/>
    </dgm:pt>
    <dgm:pt modelId="{FEC0F9FD-48CD-4B0D-921B-085855F8413A}" type="pres">
      <dgm:prSet presAssocID="{07EAA002-9AF2-42E8-BF63-BA5DAAA5F7A1}" presName="dstNode" presStyleLbl="node1" presStyleIdx="0" presStyleCnt="5"/>
      <dgm:spPr/>
    </dgm:pt>
    <dgm:pt modelId="{6FD6F7BE-4FE3-4117-A3A2-CFC0497CD409}" type="pres">
      <dgm:prSet presAssocID="{2CB36B10-DA92-446A-9AEB-63CB9FF0259F}" presName="text_1" presStyleLbl="node1" presStyleIdx="0" presStyleCnt="5">
        <dgm:presLayoutVars>
          <dgm:bulletEnabled val="1"/>
        </dgm:presLayoutVars>
      </dgm:prSet>
      <dgm:spPr/>
    </dgm:pt>
    <dgm:pt modelId="{BE8F94ED-6823-4449-9C50-F3ED5F683571}" type="pres">
      <dgm:prSet presAssocID="{2CB36B10-DA92-446A-9AEB-63CB9FF0259F}" presName="accent_1" presStyleCnt="0"/>
      <dgm:spPr/>
    </dgm:pt>
    <dgm:pt modelId="{DD172FCE-6F96-4320-B339-C8BC0ADD9991}" type="pres">
      <dgm:prSet presAssocID="{2CB36B10-DA92-446A-9AEB-63CB9FF0259F}" presName="accentRepeatNode" presStyleLbl="solidFgAcc1" presStyleIdx="0" presStyleCnt="5"/>
      <dgm:spPr/>
    </dgm:pt>
    <dgm:pt modelId="{BD350A11-B117-47AD-848F-4300FE8F5910}" type="pres">
      <dgm:prSet presAssocID="{7044FC27-F6DF-46B4-859A-C97A33E626AA}" presName="text_2" presStyleLbl="node1" presStyleIdx="1" presStyleCnt="5">
        <dgm:presLayoutVars>
          <dgm:bulletEnabled val="1"/>
        </dgm:presLayoutVars>
      </dgm:prSet>
      <dgm:spPr/>
    </dgm:pt>
    <dgm:pt modelId="{B7680D62-2BCD-41BB-B8BB-9CD01771B988}" type="pres">
      <dgm:prSet presAssocID="{7044FC27-F6DF-46B4-859A-C97A33E626AA}" presName="accent_2" presStyleCnt="0"/>
      <dgm:spPr/>
    </dgm:pt>
    <dgm:pt modelId="{B0D13832-41C2-43AB-B8F5-314C39EEC01C}" type="pres">
      <dgm:prSet presAssocID="{7044FC27-F6DF-46B4-859A-C97A33E626AA}" presName="accentRepeatNode" presStyleLbl="solidFgAcc1" presStyleIdx="1" presStyleCnt="5"/>
      <dgm:spPr/>
    </dgm:pt>
    <dgm:pt modelId="{C025D6FC-6AEA-45CC-AF00-8328473A2DFE}" type="pres">
      <dgm:prSet presAssocID="{6C9C87AF-DF0F-46FF-A15F-F89D8033D7BD}" presName="text_3" presStyleLbl="node1" presStyleIdx="2" presStyleCnt="5">
        <dgm:presLayoutVars>
          <dgm:bulletEnabled val="1"/>
        </dgm:presLayoutVars>
      </dgm:prSet>
      <dgm:spPr/>
    </dgm:pt>
    <dgm:pt modelId="{82276223-D570-4C6D-A856-51FD7F05B38A}" type="pres">
      <dgm:prSet presAssocID="{6C9C87AF-DF0F-46FF-A15F-F89D8033D7BD}" presName="accent_3" presStyleCnt="0"/>
      <dgm:spPr/>
    </dgm:pt>
    <dgm:pt modelId="{B708B291-6A7E-4E92-ACF6-D550805F31A8}" type="pres">
      <dgm:prSet presAssocID="{6C9C87AF-DF0F-46FF-A15F-F89D8033D7BD}" presName="accentRepeatNode" presStyleLbl="solidFgAcc1" presStyleIdx="2" presStyleCnt="5"/>
      <dgm:spPr/>
    </dgm:pt>
    <dgm:pt modelId="{D1F11D06-8A3C-4E73-B8DA-91D5063BD887}" type="pres">
      <dgm:prSet presAssocID="{8AFEC5B9-D539-445E-981D-FA9C333E109F}" presName="text_4" presStyleLbl="node1" presStyleIdx="3" presStyleCnt="5">
        <dgm:presLayoutVars>
          <dgm:bulletEnabled val="1"/>
        </dgm:presLayoutVars>
      </dgm:prSet>
      <dgm:spPr/>
    </dgm:pt>
    <dgm:pt modelId="{AA9E69EC-6B96-4F77-BE0C-8A1E184E0007}" type="pres">
      <dgm:prSet presAssocID="{8AFEC5B9-D539-445E-981D-FA9C333E109F}" presName="accent_4" presStyleCnt="0"/>
      <dgm:spPr/>
    </dgm:pt>
    <dgm:pt modelId="{163042F1-DE82-4B04-92DF-F2CCFA4BFC05}" type="pres">
      <dgm:prSet presAssocID="{8AFEC5B9-D539-445E-981D-FA9C333E109F}" presName="accentRepeatNode" presStyleLbl="solidFgAcc1" presStyleIdx="3" presStyleCnt="5"/>
      <dgm:spPr/>
    </dgm:pt>
    <dgm:pt modelId="{0A3A8320-4EAA-4125-B7C7-766B2BAC7C94}" type="pres">
      <dgm:prSet presAssocID="{535AFC72-5FA3-4BE7-A5E0-A2935B608A8A}" presName="text_5" presStyleLbl="node1" presStyleIdx="4" presStyleCnt="5">
        <dgm:presLayoutVars>
          <dgm:bulletEnabled val="1"/>
        </dgm:presLayoutVars>
      </dgm:prSet>
      <dgm:spPr/>
    </dgm:pt>
    <dgm:pt modelId="{C0D32CB9-A6ED-4193-A599-0C6D38E0BB78}" type="pres">
      <dgm:prSet presAssocID="{535AFC72-5FA3-4BE7-A5E0-A2935B608A8A}" presName="accent_5" presStyleCnt="0"/>
      <dgm:spPr/>
    </dgm:pt>
    <dgm:pt modelId="{0D1D6721-5714-444D-BACD-EECB42616625}" type="pres">
      <dgm:prSet presAssocID="{535AFC72-5FA3-4BE7-A5E0-A2935B608A8A}" presName="accentRepeatNode" presStyleLbl="solidFgAcc1" presStyleIdx="4" presStyleCnt="5"/>
      <dgm:spPr/>
    </dgm:pt>
  </dgm:ptLst>
  <dgm:cxnLst>
    <dgm:cxn modelId="{8B59AD65-6540-4BB6-BFE4-77717A2730E3}" type="presOf" srcId="{1793B7EA-1CDB-4FCF-B9BF-2FC7801EDAC0}" destId="{E5AAC4B4-FC4B-4A56-A329-4191DBA74EF8}" srcOrd="0" destOrd="0" presId="urn:microsoft.com/office/officeart/2008/layout/VerticalCurvedList"/>
    <dgm:cxn modelId="{3B0BEB6B-1D13-43BC-A03D-41BD14AC0595}" srcId="{07EAA002-9AF2-42E8-BF63-BA5DAAA5F7A1}" destId="{7044FC27-F6DF-46B4-859A-C97A33E626AA}" srcOrd="1" destOrd="0" parTransId="{1B223326-BC87-44C2-BCF1-E3080A574FB1}" sibTransId="{E645E839-F1F5-4AA5-8705-4A0554F78BC9}"/>
    <dgm:cxn modelId="{0567F06D-B401-40B6-A7CE-7E43197E20B1}" type="presOf" srcId="{2CB36B10-DA92-446A-9AEB-63CB9FF0259F}" destId="{6FD6F7BE-4FE3-4117-A3A2-CFC0497CD409}" srcOrd="0" destOrd="0" presId="urn:microsoft.com/office/officeart/2008/layout/VerticalCurvedList"/>
    <dgm:cxn modelId="{8BBCC571-9959-4001-9FEF-FEA70A7F2D70}" type="presOf" srcId="{535AFC72-5FA3-4BE7-A5E0-A2935B608A8A}" destId="{0A3A8320-4EAA-4125-B7C7-766B2BAC7C94}" srcOrd="0" destOrd="0" presId="urn:microsoft.com/office/officeart/2008/layout/VerticalCurvedList"/>
    <dgm:cxn modelId="{A02F9C52-9069-4C23-AC79-9A9854446B56}" srcId="{07EAA002-9AF2-42E8-BF63-BA5DAAA5F7A1}" destId="{8AFEC5B9-D539-445E-981D-FA9C333E109F}" srcOrd="3" destOrd="0" parTransId="{B49243E2-F8AC-4DB4-ADCB-B9F1B83AE77E}" sibTransId="{4A68E37E-5CAB-4792-9B14-D4493D21EF62}"/>
    <dgm:cxn modelId="{D085E652-DB57-401C-B913-E6C698BFC6FD}" type="presOf" srcId="{7044FC27-F6DF-46B4-859A-C97A33E626AA}" destId="{BD350A11-B117-47AD-848F-4300FE8F5910}" srcOrd="0" destOrd="0" presId="urn:microsoft.com/office/officeart/2008/layout/VerticalCurvedList"/>
    <dgm:cxn modelId="{36BC1E73-5933-4FFF-91E2-D368ADFF997E}" type="presOf" srcId="{8AFEC5B9-D539-445E-981D-FA9C333E109F}" destId="{D1F11D06-8A3C-4E73-B8DA-91D5063BD887}" srcOrd="0" destOrd="0" presId="urn:microsoft.com/office/officeart/2008/layout/VerticalCurvedList"/>
    <dgm:cxn modelId="{102EF65A-F652-432B-9914-8E107083CDFE}" type="presOf" srcId="{6C9C87AF-DF0F-46FF-A15F-F89D8033D7BD}" destId="{C025D6FC-6AEA-45CC-AF00-8328473A2DFE}" srcOrd="0" destOrd="0" presId="urn:microsoft.com/office/officeart/2008/layout/VerticalCurvedList"/>
    <dgm:cxn modelId="{126283A2-3E62-42DB-840D-8B8C6B4F6FD9}" srcId="{07EAA002-9AF2-42E8-BF63-BA5DAAA5F7A1}" destId="{535AFC72-5FA3-4BE7-A5E0-A2935B608A8A}" srcOrd="4" destOrd="0" parTransId="{B2FDE164-F9F9-4825-941C-8CE0E7F5ACB0}" sibTransId="{F267A35D-2911-4291-AEFC-EB8EDB668620}"/>
    <dgm:cxn modelId="{C458E8CF-8AD0-4D88-B0A3-BE492F5214D9}" srcId="{07EAA002-9AF2-42E8-BF63-BA5DAAA5F7A1}" destId="{6C9C87AF-DF0F-46FF-A15F-F89D8033D7BD}" srcOrd="2" destOrd="0" parTransId="{408F4BB5-0EC9-45E1-B23E-C21CC8C852D2}" sibTransId="{637DEFDF-7BF2-448C-B5D2-883303DBDB9F}"/>
    <dgm:cxn modelId="{B1D4A4D2-3406-4FF3-A739-D0C923EBD0DF}" type="presOf" srcId="{07EAA002-9AF2-42E8-BF63-BA5DAAA5F7A1}" destId="{B36805BD-9E25-412C-800C-5BA1B8624B59}" srcOrd="0" destOrd="0" presId="urn:microsoft.com/office/officeart/2008/layout/VerticalCurvedList"/>
    <dgm:cxn modelId="{1F787DE3-3A5F-4456-86F6-CED2007F6DD7}" srcId="{07EAA002-9AF2-42E8-BF63-BA5DAAA5F7A1}" destId="{2CB36B10-DA92-446A-9AEB-63CB9FF0259F}" srcOrd="0" destOrd="0" parTransId="{B8496EC2-3CB7-4905-BA35-5C84DF88F72F}" sibTransId="{1793B7EA-1CDB-4FCF-B9BF-2FC7801EDAC0}"/>
    <dgm:cxn modelId="{329777A9-4C08-4D91-8AA7-663DF402AEB7}" type="presParOf" srcId="{B36805BD-9E25-412C-800C-5BA1B8624B59}" destId="{92DFBEB6-D3C2-46EA-89BE-5C85E618A467}" srcOrd="0" destOrd="0" presId="urn:microsoft.com/office/officeart/2008/layout/VerticalCurvedList"/>
    <dgm:cxn modelId="{0D415718-9480-4A79-8B72-15E36DC5E570}" type="presParOf" srcId="{92DFBEB6-D3C2-46EA-89BE-5C85E618A467}" destId="{DE5EF9F9-8F20-4DD1-9E95-D6E04FFBE2A5}" srcOrd="0" destOrd="0" presId="urn:microsoft.com/office/officeart/2008/layout/VerticalCurvedList"/>
    <dgm:cxn modelId="{5EF306A5-43FF-4FB0-9B93-D87567D79757}" type="presParOf" srcId="{DE5EF9F9-8F20-4DD1-9E95-D6E04FFBE2A5}" destId="{BA6F7453-2694-4BA1-9BB7-A9565A75470A}" srcOrd="0" destOrd="0" presId="urn:microsoft.com/office/officeart/2008/layout/VerticalCurvedList"/>
    <dgm:cxn modelId="{033CD3BF-BF4D-457B-9D16-8AF553E142FC}" type="presParOf" srcId="{DE5EF9F9-8F20-4DD1-9E95-D6E04FFBE2A5}" destId="{E5AAC4B4-FC4B-4A56-A329-4191DBA74EF8}" srcOrd="1" destOrd="0" presId="urn:microsoft.com/office/officeart/2008/layout/VerticalCurvedList"/>
    <dgm:cxn modelId="{297A51DF-10B3-4BAC-9F14-7A4D44E81C37}" type="presParOf" srcId="{DE5EF9F9-8F20-4DD1-9E95-D6E04FFBE2A5}" destId="{4E2509F1-79A0-4103-901A-304C3A6262AC}" srcOrd="2" destOrd="0" presId="urn:microsoft.com/office/officeart/2008/layout/VerticalCurvedList"/>
    <dgm:cxn modelId="{2D8FC92F-EB0D-4143-8CBD-C0F19000AE11}" type="presParOf" srcId="{DE5EF9F9-8F20-4DD1-9E95-D6E04FFBE2A5}" destId="{FEC0F9FD-48CD-4B0D-921B-085855F8413A}" srcOrd="3" destOrd="0" presId="urn:microsoft.com/office/officeart/2008/layout/VerticalCurvedList"/>
    <dgm:cxn modelId="{B55BF0B6-39F9-4B9E-BD83-F44386954A88}" type="presParOf" srcId="{92DFBEB6-D3C2-46EA-89BE-5C85E618A467}" destId="{6FD6F7BE-4FE3-4117-A3A2-CFC0497CD409}" srcOrd="1" destOrd="0" presId="urn:microsoft.com/office/officeart/2008/layout/VerticalCurvedList"/>
    <dgm:cxn modelId="{1C342FB6-FC6E-40AB-863C-DA00600DCA05}" type="presParOf" srcId="{92DFBEB6-D3C2-46EA-89BE-5C85E618A467}" destId="{BE8F94ED-6823-4449-9C50-F3ED5F683571}" srcOrd="2" destOrd="0" presId="urn:microsoft.com/office/officeart/2008/layout/VerticalCurvedList"/>
    <dgm:cxn modelId="{0AB98BA9-BB17-4965-AE1E-DFFB1961D3F3}" type="presParOf" srcId="{BE8F94ED-6823-4449-9C50-F3ED5F683571}" destId="{DD172FCE-6F96-4320-B339-C8BC0ADD9991}" srcOrd="0" destOrd="0" presId="urn:microsoft.com/office/officeart/2008/layout/VerticalCurvedList"/>
    <dgm:cxn modelId="{D141C10E-AEFA-4EEE-8232-B9377CCA2361}" type="presParOf" srcId="{92DFBEB6-D3C2-46EA-89BE-5C85E618A467}" destId="{BD350A11-B117-47AD-848F-4300FE8F5910}" srcOrd="3" destOrd="0" presId="urn:microsoft.com/office/officeart/2008/layout/VerticalCurvedList"/>
    <dgm:cxn modelId="{132E1937-9BFC-4FBC-8995-F2043718F87E}" type="presParOf" srcId="{92DFBEB6-D3C2-46EA-89BE-5C85E618A467}" destId="{B7680D62-2BCD-41BB-B8BB-9CD01771B988}" srcOrd="4" destOrd="0" presId="urn:microsoft.com/office/officeart/2008/layout/VerticalCurvedList"/>
    <dgm:cxn modelId="{ED7D87D3-DDD8-40DE-B798-C7EEC334507B}" type="presParOf" srcId="{B7680D62-2BCD-41BB-B8BB-9CD01771B988}" destId="{B0D13832-41C2-43AB-B8F5-314C39EEC01C}" srcOrd="0" destOrd="0" presId="urn:microsoft.com/office/officeart/2008/layout/VerticalCurvedList"/>
    <dgm:cxn modelId="{397710FA-9925-4946-9DAF-609803181124}" type="presParOf" srcId="{92DFBEB6-D3C2-46EA-89BE-5C85E618A467}" destId="{C025D6FC-6AEA-45CC-AF00-8328473A2DFE}" srcOrd="5" destOrd="0" presId="urn:microsoft.com/office/officeart/2008/layout/VerticalCurvedList"/>
    <dgm:cxn modelId="{9B82A463-278F-410B-A879-68E26B991C46}" type="presParOf" srcId="{92DFBEB6-D3C2-46EA-89BE-5C85E618A467}" destId="{82276223-D570-4C6D-A856-51FD7F05B38A}" srcOrd="6" destOrd="0" presId="urn:microsoft.com/office/officeart/2008/layout/VerticalCurvedList"/>
    <dgm:cxn modelId="{13533EF2-DC16-423A-A141-8BFDF1E9B44E}" type="presParOf" srcId="{82276223-D570-4C6D-A856-51FD7F05B38A}" destId="{B708B291-6A7E-4E92-ACF6-D550805F31A8}" srcOrd="0" destOrd="0" presId="urn:microsoft.com/office/officeart/2008/layout/VerticalCurvedList"/>
    <dgm:cxn modelId="{12C7FE51-606C-4102-B63F-6BD696838639}" type="presParOf" srcId="{92DFBEB6-D3C2-46EA-89BE-5C85E618A467}" destId="{D1F11D06-8A3C-4E73-B8DA-91D5063BD887}" srcOrd="7" destOrd="0" presId="urn:microsoft.com/office/officeart/2008/layout/VerticalCurvedList"/>
    <dgm:cxn modelId="{739CD238-204A-4E2B-8E1D-E016F5332F53}" type="presParOf" srcId="{92DFBEB6-D3C2-46EA-89BE-5C85E618A467}" destId="{AA9E69EC-6B96-4F77-BE0C-8A1E184E0007}" srcOrd="8" destOrd="0" presId="urn:microsoft.com/office/officeart/2008/layout/VerticalCurvedList"/>
    <dgm:cxn modelId="{E2E287D3-5C8D-4CB6-A47A-DBF7FD27B809}" type="presParOf" srcId="{AA9E69EC-6B96-4F77-BE0C-8A1E184E0007}" destId="{163042F1-DE82-4B04-92DF-F2CCFA4BFC05}" srcOrd="0" destOrd="0" presId="urn:microsoft.com/office/officeart/2008/layout/VerticalCurvedList"/>
    <dgm:cxn modelId="{018E18F0-9DAE-45BC-BC90-3FAFCB2C3061}" type="presParOf" srcId="{92DFBEB6-D3C2-46EA-89BE-5C85E618A467}" destId="{0A3A8320-4EAA-4125-B7C7-766B2BAC7C94}" srcOrd="9" destOrd="0" presId="urn:microsoft.com/office/officeart/2008/layout/VerticalCurvedList"/>
    <dgm:cxn modelId="{E27FCF8A-C97C-4E86-A610-236EF68CCD09}" type="presParOf" srcId="{92DFBEB6-D3C2-46EA-89BE-5C85E618A467}" destId="{C0D32CB9-A6ED-4193-A599-0C6D38E0BB78}" srcOrd="10" destOrd="0" presId="urn:microsoft.com/office/officeart/2008/layout/VerticalCurvedList"/>
    <dgm:cxn modelId="{771A3814-D3D7-4139-B813-AB91C443861F}" type="presParOf" srcId="{C0D32CB9-A6ED-4193-A599-0C6D38E0BB78}" destId="{0D1D6721-5714-444D-BACD-EECB426166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AC4B4-FC4B-4A56-A329-4191DBA74EF8}">
      <dsp:nvSpPr>
        <dsp:cNvPr id="0" name=""/>
        <dsp:cNvSpPr/>
      </dsp:nvSpPr>
      <dsp:spPr>
        <a:xfrm>
          <a:off x="-3173742" y="-488440"/>
          <a:ext cx="3785253" cy="3785253"/>
        </a:xfrm>
        <a:prstGeom prst="blockArc">
          <a:avLst>
            <a:gd name="adj1" fmla="val 18900000"/>
            <a:gd name="adj2" fmla="val 2700000"/>
            <a:gd name="adj3" fmla="val 57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D6F7BE-4FE3-4117-A3A2-CFC0497CD409}">
      <dsp:nvSpPr>
        <dsp:cNvPr id="0" name=""/>
        <dsp:cNvSpPr/>
      </dsp:nvSpPr>
      <dsp:spPr>
        <a:xfrm>
          <a:off x="268510" y="175467"/>
          <a:ext cx="2810605" cy="35115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732" tIns="17780" rIns="17780" bIns="17780" numCol="1" spcCol="1270" anchor="ctr" anchorCtr="0">
          <a:noAutofit/>
        </a:bodyPr>
        <a:lstStyle/>
        <a:p>
          <a:pPr marL="0" lvl="0" indent="0" algn="l" defTabSz="311150">
            <a:lnSpc>
              <a:spcPct val="90000"/>
            </a:lnSpc>
            <a:spcBef>
              <a:spcPct val="0"/>
            </a:spcBef>
            <a:spcAft>
              <a:spcPct val="35000"/>
            </a:spcAft>
            <a:buNone/>
          </a:pPr>
          <a:r>
            <a:rPr lang="fr-FR" sz="700" kern="1200" dirty="0"/>
            <a:t>Déployer sur les 5 départements de la région la Réponse accompagnée pour tous</a:t>
          </a:r>
        </a:p>
      </dsp:txBody>
      <dsp:txXfrm>
        <a:off x="268510" y="175467"/>
        <a:ext cx="2810605" cy="351158"/>
      </dsp:txXfrm>
    </dsp:sp>
    <dsp:sp modelId="{DD172FCE-6F96-4320-B339-C8BC0ADD9991}">
      <dsp:nvSpPr>
        <dsp:cNvPr id="0" name=""/>
        <dsp:cNvSpPr/>
      </dsp:nvSpPr>
      <dsp:spPr>
        <a:xfrm>
          <a:off x="49036" y="131572"/>
          <a:ext cx="438948" cy="43894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50A11-B117-47AD-848F-4300FE8F5910}">
      <dsp:nvSpPr>
        <dsp:cNvPr id="0" name=""/>
        <dsp:cNvSpPr/>
      </dsp:nvSpPr>
      <dsp:spPr>
        <a:xfrm>
          <a:off x="520140" y="702037"/>
          <a:ext cx="2558974" cy="35115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732" tIns="17780" rIns="17780" bIns="17780" numCol="1" spcCol="1270" anchor="ctr" anchorCtr="0">
          <a:noAutofit/>
        </a:bodyPr>
        <a:lstStyle/>
        <a:p>
          <a:pPr marL="0" lvl="0" indent="0" algn="l" defTabSz="311150">
            <a:lnSpc>
              <a:spcPct val="90000"/>
            </a:lnSpc>
            <a:spcBef>
              <a:spcPct val="0"/>
            </a:spcBef>
            <a:spcAft>
              <a:spcPct val="35000"/>
            </a:spcAft>
            <a:buNone/>
          </a:pPr>
          <a:r>
            <a:rPr lang="fr-FR" sz="700" kern="1200" dirty="0"/>
            <a:t>Améliorer l’effectivité de l’accès à la prévention et aux soins des personnes en situation de handicap </a:t>
          </a:r>
        </a:p>
      </dsp:txBody>
      <dsp:txXfrm>
        <a:off x="520140" y="702037"/>
        <a:ext cx="2558974" cy="351158"/>
      </dsp:txXfrm>
    </dsp:sp>
    <dsp:sp modelId="{B0D13832-41C2-43AB-B8F5-314C39EEC01C}">
      <dsp:nvSpPr>
        <dsp:cNvPr id="0" name=""/>
        <dsp:cNvSpPr/>
      </dsp:nvSpPr>
      <dsp:spPr>
        <a:xfrm>
          <a:off x="300666" y="658142"/>
          <a:ext cx="438948" cy="43894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5D6FC-6AEA-45CC-AF00-8328473A2DFE}">
      <dsp:nvSpPr>
        <dsp:cNvPr id="0" name=""/>
        <dsp:cNvSpPr/>
      </dsp:nvSpPr>
      <dsp:spPr>
        <a:xfrm>
          <a:off x="597371" y="1228607"/>
          <a:ext cx="2481744" cy="35115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732" tIns="17780" rIns="17780" bIns="17780" numCol="1" spcCol="1270" anchor="ctr" anchorCtr="0">
          <a:noAutofit/>
        </a:bodyPr>
        <a:lstStyle/>
        <a:p>
          <a:pPr marL="0" lvl="0" indent="0" algn="l" defTabSz="311150">
            <a:lnSpc>
              <a:spcPct val="90000"/>
            </a:lnSpc>
            <a:spcBef>
              <a:spcPct val="0"/>
            </a:spcBef>
            <a:spcAft>
              <a:spcPct val="35000"/>
            </a:spcAft>
            <a:buNone/>
          </a:pPr>
          <a:r>
            <a:rPr lang="fr-FR" sz="700" kern="1200" dirty="0"/>
            <a:t>Soutenir et accompagner les aidants de personnes en situation de handicap et promouvoir la pair-aidance</a:t>
          </a:r>
        </a:p>
      </dsp:txBody>
      <dsp:txXfrm>
        <a:off x="597371" y="1228607"/>
        <a:ext cx="2481744" cy="351158"/>
      </dsp:txXfrm>
    </dsp:sp>
    <dsp:sp modelId="{B708B291-6A7E-4E92-ACF6-D550805F31A8}">
      <dsp:nvSpPr>
        <dsp:cNvPr id="0" name=""/>
        <dsp:cNvSpPr/>
      </dsp:nvSpPr>
      <dsp:spPr>
        <a:xfrm>
          <a:off x="377896" y="1184712"/>
          <a:ext cx="438948" cy="43894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11D06-8A3C-4E73-B8DA-91D5063BD887}">
      <dsp:nvSpPr>
        <dsp:cNvPr id="0" name=""/>
        <dsp:cNvSpPr/>
      </dsp:nvSpPr>
      <dsp:spPr>
        <a:xfrm>
          <a:off x="520140" y="1755176"/>
          <a:ext cx="2558974" cy="35115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732" tIns="17780" rIns="17780" bIns="17780" numCol="1" spcCol="1270" anchor="ctr" anchorCtr="0">
          <a:noAutofit/>
        </a:bodyPr>
        <a:lstStyle/>
        <a:p>
          <a:pPr marL="0" lvl="0" indent="0" algn="l" defTabSz="311150">
            <a:lnSpc>
              <a:spcPct val="90000"/>
            </a:lnSpc>
            <a:spcBef>
              <a:spcPct val="0"/>
            </a:spcBef>
            <a:spcAft>
              <a:spcPct val="35000"/>
            </a:spcAft>
            <a:buNone/>
          </a:pPr>
          <a:r>
            <a:rPr lang="fr-FR" sz="700" kern="1200" dirty="0"/>
            <a:t>Améliorer l’accès au repérage et au dépistage dans un objectif d’accompagnement précoce des enfants représentant un risque de handicap</a:t>
          </a:r>
        </a:p>
      </dsp:txBody>
      <dsp:txXfrm>
        <a:off x="520140" y="1755176"/>
        <a:ext cx="2558974" cy="351158"/>
      </dsp:txXfrm>
    </dsp:sp>
    <dsp:sp modelId="{163042F1-DE82-4B04-92DF-F2CCFA4BFC05}">
      <dsp:nvSpPr>
        <dsp:cNvPr id="0" name=""/>
        <dsp:cNvSpPr/>
      </dsp:nvSpPr>
      <dsp:spPr>
        <a:xfrm>
          <a:off x="300666" y="1711282"/>
          <a:ext cx="438948" cy="43894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A8320-4EAA-4125-B7C7-766B2BAC7C94}">
      <dsp:nvSpPr>
        <dsp:cNvPr id="0" name=""/>
        <dsp:cNvSpPr/>
      </dsp:nvSpPr>
      <dsp:spPr>
        <a:xfrm>
          <a:off x="268510" y="2281746"/>
          <a:ext cx="2810605" cy="35115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732" tIns="17780" rIns="17780" bIns="17780" numCol="1" spcCol="1270" anchor="ctr" anchorCtr="0">
          <a:noAutofit/>
        </a:bodyPr>
        <a:lstStyle/>
        <a:p>
          <a:pPr marL="0" lvl="0" indent="0" algn="l" defTabSz="311150">
            <a:lnSpc>
              <a:spcPct val="90000"/>
            </a:lnSpc>
            <a:spcBef>
              <a:spcPct val="0"/>
            </a:spcBef>
            <a:spcAft>
              <a:spcPct val="35000"/>
            </a:spcAft>
            <a:buNone/>
          </a:pPr>
          <a:r>
            <a:rPr lang="fr-FR" sz="700" kern="1200" dirty="0"/>
            <a:t>Rendre effective la possibilité d’inscription de tous les enfants en situation de handicap dans un parcours de scolarisation et de vie sans rupture</a:t>
          </a:r>
        </a:p>
      </dsp:txBody>
      <dsp:txXfrm>
        <a:off x="268510" y="2281746"/>
        <a:ext cx="2810605" cy="351158"/>
      </dsp:txXfrm>
    </dsp:sp>
    <dsp:sp modelId="{0D1D6721-5714-444D-BACD-EECB42616625}">
      <dsp:nvSpPr>
        <dsp:cNvPr id="0" name=""/>
        <dsp:cNvSpPr/>
      </dsp:nvSpPr>
      <dsp:spPr>
        <a:xfrm>
          <a:off x="49036" y="2237852"/>
          <a:ext cx="438948" cy="438948"/>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A5F8AA1-820F-438E-81C9-575C396EA3A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AF7610EC-F535-467F-80D8-4A8F4584EF8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36BD34-7FAF-4D9E-81E6-EF1686FAC004}" type="datetimeFigureOut">
              <a:rPr lang="fr-FR" smtClean="0"/>
              <a:t>09/04/2021</a:t>
            </a:fld>
            <a:endParaRPr lang="fr-FR" dirty="0"/>
          </a:p>
        </p:txBody>
      </p:sp>
      <p:sp>
        <p:nvSpPr>
          <p:cNvPr id="4" name="Espace réservé du pied de page 3">
            <a:extLst>
              <a:ext uri="{FF2B5EF4-FFF2-40B4-BE49-F238E27FC236}">
                <a16:creationId xmlns:a16="http://schemas.microsoft.com/office/drawing/2014/main" id="{4E175808-E185-4FCD-91BB-2DBC5CB9BDBF}"/>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B5E99CA-9EF3-4A23-9576-D8F4415AE14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B2A9CF6-4A06-4618-9638-673948DE717C}" type="slidenum">
              <a:rPr lang="fr-FR" smtClean="0"/>
              <a:t>‹N°›</a:t>
            </a:fld>
            <a:endParaRPr lang="fr-FR" dirty="0"/>
          </a:p>
        </p:txBody>
      </p:sp>
    </p:spTree>
    <p:extLst>
      <p:ext uri="{BB962C8B-B14F-4D97-AF65-F5344CB8AC3E}">
        <p14:creationId xmlns:p14="http://schemas.microsoft.com/office/powerpoint/2010/main" val="451224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A1128D-C751-4C51-8E30-39A2851E85D1}" type="datetimeFigureOut">
              <a:rPr lang="fr-FR" smtClean="0"/>
              <a:t>09/04/2021</a:t>
            </a:fld>
            <a:endParaRPr lang="fr-FR" dirty="0"/>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1902D42-5494-4DCA-884F-9C2FA66AA6C1}" type="slidenum">
              <a:rPr lang="fr-FR" smtClean="0"/>
              <a:t>‹N°›</a:t>
            </a:fld>
            <a:endParaRPr lang="fr-FR" dirty="0"/>
          </a:p>
        </p:txBody>
      </p:sp>
    </p:spTree>
    <p:extLst>
      <p:ext uri="{BB962C8B-B14F-4D97-AF65-F5344CB8AC3E}">
        <p14:creationId xmlns:p14="http://schemas.microsoft.com/office/powerpoint/2010/main" val="1915975286"/>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902D42-5494-4DCA-884F-9C2FA66AA6C1}" type="slidenum">
              <a:rPr lang="fr-FR" smtClean="0"/>
              <a:t>8</a:t>
            </a:fld>
            <a:endParaRPr lang="fr-FR" dirty="0"/>
          </a:p>
        </p:txBody>
      </p:sp>
    </p:spTree>
    <p:extLst>
      <p:ext uri="{BB962C8B-B14F-4D97-AF65-F5344CB8AC3E}">
        <p14:creationId xmlns:p14="http://schemas.microsoft.com/office/powerpoint/2010/main" val="9294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1902D42-5494-4DCA-884F-9C2FA66AA6C1}" type="slidenum">
              <a:rPr lang="fr-FR" smtClean="0"/>
              <a:t>9</a:t>
            </a:fld>
            <a:endParaRPr lang="fr-FR" dirty="0"/>
          </a:p>
        </p:txBody>
      </p:sp>
    </p:spTree>
    <p:extLst>
      <p:ext uri="{BB962C8B-B14F-4D97-AF65-F5344CB8AC3E}">
        <p14:creationId xmlns:p14="http://schemas.microsoft.com/office/powerpoint/2010/main" val="2581354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pic>
        <p:nvPicPr>
          <p:cNvPr id="11" name="Image 10">
            <a:extLst>
              <a:ext uri="{FF2B5EF4-FFF2-40B4-BE49-F238E27FC236}">
                <a16:creationId xmlns:a16="http://schemas.microsoft.com/office/drawing/2014/main" id="{4322785A-270A-41C4-A945-713A09D44C09}"/>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0" y="0"/>
            <a:ext cx="7559675" cy="1358153"/>
          </a:xfrm>
          <a:prstGeom prst="rect">
            <a:avLst/>
          </a:prstGeom>
        </p:spPr>
      </p:pic>
      <p:sp>
        <p:nvSpPr>
          <p:cNvPr id="8" name="Espace réservé du numéro de diapositive 3">
            <a:extLst>
              <a:ext uri="{FF2B5EF4-FFF2-40B4-BE49-F238E27FC236}">
                <a16:creationId xmlns:a16="http://schemas.microsoft.com/office/drawing/2014/main" id="{83EEE3FC-7DE5-41EB-B777-762AD08A0C4B}"/>
              </a:ext>
            </a:extLst>
          </p:cNvPr>
          <p:cNvSpPr>
            <a:spLocks noGrp="1"/>
          </p:cNvSpPr>
          <p:nvPr>
            <p:ph type="sldNum" sz="quarter" idx="4"/>
          </p:nvPr>
        </p:nvSpPr>
        <p:spPr>
          <a:xfrm>
            <a:off x="5614588" y="9951707"/>
            <a:ext cx="1701800" cy="569913"/>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783F95A4-AEF2-4187-971F-58B8102EF8C3}" type="slidenum">
              <a:rPr lang="fr-FR" smtClean="0"/>
              <a:pPr/>
              <a:t>‹N°›</a:t>
            </a:fld>
            <a:endParaRPr lang="fr-FR" dirty="0"/>
          </a:p>
        </p:txBody>
      </p:sp>
    </p:spTree>
    <p:extLst>
      <p:ext uri="{BB962C8B-B14F-4D97-AF65-F5344CB8AC3E}">
        <p14:creationId xmlns:p14="http://schemas.microsoft.com/office/powerpoint/2010/main" val="344733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Rectangle 9">
            <a:extLst>
              <a:ext uri="{FF2B5EF4-FFF2-40B4-BE49-F238E27FC236}">
                <a16:creationId xmlns:a16="http://schemas.microsoft.com/office/drawing/2014/main" id="{96F71978-3F1A-4592-B740-A6E9D1C6EE4F}"/>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6" name="Espace réservé du numéro de diapositive 3">
            <a:extLst>
              <a:ext uri="{FF2B5EF4-FFF2-40B4-BE49-F238E27FC236}">
                <a16:creationId xmlns:a16="http://schemas.microsoft.com/office/drawing/2014/main" id="{9EC3CC5D-2900-4983-8610-437CAE79F0E0}"/>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404218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Rectangle 9">
            <a:extLst>
              <a:ext uri="{FF2B5EF4-FFF2-40B4-BE49-F238E27FC236}">
                <a16:creationId xmlns:a16="http://schemas.microsoft.com/office/drawing/2014/main" id="{D3D4C27E-8982-4A10-98B2-2E1F34ECEB7B}"/>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6" name="Espace réservé du numéro de diapositive 3">
            <a:extLst>
              <a:ext uri="{FF2B5EF4-FFF2-40B4-BE49-F238E27FC236}">
                <a16:creationId xmlns:a16="http://schemas.microsoft.com/office/drawing/2014/main" id="{7A97F9F0-864D-4D8B-B668-207F48E75A4F}"/>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194497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11" name="Image 10">
            <a:extLst>
              <a:ext uri="{FF2B5EF4-FFF2-40B4-BE49-F238E27FC236}">
                <a16:creationId xmlns:a16="http://schemas.microsoft.com/office/drawing/2014/main" id="{3D624281-D06B-44ED-B588-F2E53FCFE26D}"/>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0" y="0"/>
            <a:ext cx="7559675" cy="1358153"/>
          </a:xfrm>
          <a:prstGeom prst="rect">
            <a:avLst/>
          </a:prstGeom>
        </p:spPr>
      </p:pic>
      <p:sp>
        <p:nvSpPr>
          <p:cNvPr id="7" name="Espace réservé du numéro de diapositive 3">
            <a:extLst>
              <a:ext uri="{FF2B5EF4-FFF2-40B4-BE49-F238E27FC236}">
                <a16:creationId xmlns:a16="http://schemas.microsoft.com/office/drawing/2014/main" id="{CBBEB813-0F83-4217-B3E7-61188223539E}"/>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416392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dirty="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11" name="Rectangle 10">
            <a:extLst>
              <a:ext uri="{FF2B5EF4-FFF2-40B4-BE49-F238E27FC236}">
                <a16:creationId xmlns:a16="http://schemas.microsoft.com/office/drawing/2014/main" id="{E960AED7-33AA-4961-94E3-CF000692C892}"/>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6" name="Espace réservé du numéro de diapositive 3">
            <a:extLst>
              <a:ext uri="{FF2B5EF4-FFF2-40B4-BE49-F238E27FC236}">
                <a16:creationId xmlns:a16="http://schemas.microsoft.com/office/drawing/2014/main" id="{3A45829A-989C-4AC3-96FF-EF4A2A253984}"/>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176911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Rectangle 11">
            <a:extLst>
              <a:ext uri="{FF2B5EF4-FFF2-40B4-BE49-F238E27FC236}">
                <a16:creationId xmlns:a16="http://schemas.microsoft.com/office/drawing/2014/main" id="{CDF4EFF4-EFED-4E06-BE87-0C6323E4F00D}"/>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7" name="Espace réservé du numéro de diapositive 3">
            <a:extLst>
              <a:ext uri="{FF2B5EF4-FFF2-40B4-BE49-F238E27FC236}">
                <a16:creationId xmlns:a16="http://schemas.microsoft.com/office/drawing/2014/main" id="{EAE64CD1-EED5-4CF2-B384-BD36D361FC64}"/>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22763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Rectangle 12">
            <a:extLst>
              <a:ext uri="{FF2B5EF4-FFF2-40B4-BE49-F238E27FC236}">
                <a16:creationId xmlns:a16="http://schemas.microsoft.com/office/drawing/2014/main" id="{EAFB9C8A-9048-4694-97ED-4BD6656FCB15}"/>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9" name="Espace réservé du numéro de diapositive 3">
            <a:extLst>
              <a:ext uri="{FF2B5EF4-FFF2-40B4-BE49-F238E27FC236}">
                <a16:creationId xmlns:a16="http://schemas.microsoft.com/office/drawing/2014/main" id="{1F6EADF9-7ABC-43AE-B97D-A162A0864B33}"/>
              </a:ext>
            </a:extLst>
          </p:cNvPr>
          <p:cNvSpPr>
            <a:spLocks noGrp="1"/>
          </p:cNvSpPr>
          <p:nvPr>
            <p:ph type="sldNum" sz="quarter" idx="10"/>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26454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9" name="Rectangle 8">
            <a:extLst>
              <a:ext uri="{FF2B5EF4-FFF2-40B4-BE49-F238E27FC236}">
                <a16:creationId xmlns:a16="http://schemas.microsoft.com/office/drawing/2014/main" id="{CF721096-B0CA-43A0-9E30-32D523A6DA83}"/>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5" name="Espace réservé du numéro de diapositive 3">
            <a:extLst>
              <a:ext uri="{FF2B5EF4-FFF2-40B4-BE49-F238E27FC236}">
                <a16:creationId xmlns:a16="http://schemas.microsoft.com/office/drawing/2014/main" id="{E88E67D4-881E-4751-B819-F338027A9461}"/>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404032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B23A70-5367-45C9-AFE4-833B80CE32DC}"/>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4" name="Espace réservé du numéro de diapositive 3">
            <a:extLst>
              <a:ext uri="{FF2B5EF4-FFF2-40B4-BE49-F238E27FC236}">
                <a16:creationId xmlns:a16="http://schemas.microsoft.com/office/drawing/2014/main" id="{F9CDE6EA-6FD4-4D16-98F2-2233589CB7F5}"/>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27881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11" name="Rectangle 10">
            <a:extLst>
              <a:ext uri="{FF2B5EF4-FFF2-40B4-BE49-F238E27FC236}">
                <a16:creationId xmlns:a16="http://schemas.microsoft.com/office/drawing/2014/main" id="{D1B3E50D-7223-45EB-9AE3-584FB8BAAC21}"/>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7" name="Espace réservé du numéro de diapositive 3">
            <a:extLst>
              <a:ext uri="{FF2B5EF4-FFF2-40B4-BE49-F238E27FC236}">
                <a16:creationId xmlns:a16="http://schemas.microsoft.com/office/drawing/2014/main" id="{81B1F8C5-CEB3-4648-9A6D-7D93C213FD3B}"/>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11666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11" name="Rectangle 10">
            <a:extLst>
              <a:ext uri="{FF2B5EF4-FFF2-40B4-BE49-F238E27FC236}">
                <a16:creationId xmlns:a16="http://schemas.microsoft.com/office/drawing/2014/main" id="{7F571C5E-CD1A-44AA-9912-BF8D350E8934}"/>
              </a:ext>
            </a:extLst>
          </p:cNvPr>
          <p:cNvSpPr/>
          <p:nvPr userDrawn="1"/>
        </p:nvSpPr>
        <p:spPr>
          <a:xfrm>
            <a:off x="6599642" y="10148497"/>
            <a:ext cx="420308" cy="261610"/>
          </a:xfrm>
          <a:prstGeom prst="rect">
            <a:avLst/>
          </a:prstGeom>
        </p:spPr>
        <p:txBody>
          <a:bodyPr wrap="none">
            <a:spAutoFit/>
          </a:bodyPr>
          <a:lstStyle/>
          <a:p>
            <a:fld id="{88648AFB-259C-41CA-BBBF-971800239C98}" type="slidenum">
              <a:rPr lang="fr-FR" sz="1100" smtClean="0">
                <a:solidFill>
                  <a:schemeClr val="bg1"/>
                </a:solidFill>
              </a:rPr>
              <a:pPr/>
              <a:t>‹N°›</a:t>
            </a:fld>
            <a:endParaRPr lang="fr-FR" sz="800" dirty="0">
              <a:solidFill>
                <a:schemeClr val="bg1"/>
              </a:solidFill>
            </a:endParaRPr>
          </a:p>
        </p:txBody>
      </p:sp>
      <p:sp>
        <p:nvSpPr>
          <p:cNvPr id="7" name="Espace réservé du numéro de diapositive 3">
            <a:extLst>
              <a:ext uri="{FF2B5EF4-FFF2-40B4-BE49-F238E27FC236}">
                <a16:creationId xmlns:a16="http://schemas.microsoft.com/office/drawing/2014/main" id="{C1A59A76-B7E4-4810-B761-DC923A7F693D}"/>
              </a:ext>
            </a:extLst>
          </p:cNvPr>
          <p:cNvSpPr>
            <a:spLocks noGrp="1"/>
          </p:cNvSpPr>
          <p:nvPr>
            <p:ph type="sldNum" sz="quarter" idx="4"/>
          </p:nvPr>
        </p:nvSpPr>
        <p:spPr>
          <a:xfrm>
            <a:off x="5338148" y="10070519"/>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291319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ZoneTexte 8">
            <a:extLst>
              <a:ext uri="{FF2B5EF4-FFF2-40B4-BE49-F238E27FC236}">
                <a16:creationId xmlns:a16="http://schemas.microsoft.com/office/drawing/2014/main" id="{A05EEC9C-5987-4BE2-AA8B-69EB74452019}"/>
              </a:ext>
            </a:extLst>
          </p:cNvPr>
          <p:cNvSpPr txBox="1"/>
          <p:nvPr userDrawn="1"/>
        </p:nvSpPr>
        <p:spPr>
          <a:xfrm>
            <a:off x="810573" y="10355475"/>
            <a:ext cx="2444056"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srgbClr val="013C7E"/>
                </a:solidFill>
                <a:effectLst/>
                <a:uLnTx/>
                <a:uFillTx/>
              </a:rPr>
              <a:t>Projet d’établissement 2021 -2025 </a:t>
            </a:r>
          </a:p>
        </p:txBody>
      </p:sp>
      <p:pic>
        <p:nvPicPr>
          <p:cNvPr id="10" name="Image 9">
            <a:extLst>
              <a:ext uri="{FF2B5EF4-FFF2-40B4-BE49-F238E27FC236}">
                <a16:creationId xmlns:a16="http://schemas.microsoft.com/office/drawing/2014/main" id="{DAE7EDF4-1983-4F69-8B6F-14A9BE3FD5C8}"/>
              </a:ext>
            </a:extLst>
          </p:cNvPr>
          <p:cNvPicPr>
            <a:picLocks noChangeAspect="1"/>
          </p:cNvPicPr>
          <p:nvPr userDrawn="1"/>
        </p:nvPicPr>
        <p:blipFill>
          <a:blip r:embed="rId13"/>
          <a:stretch>
            <a:fillRect/>
          </a:stretch>
        </p:blipFill>
        <p:spPr>
          <a:xfrm>
            <a:off x="415472" y="9958591"/>
            <a:ext cx="583155" cy="568858"/>
          </a:xfrm>
          <a:prstGeom prst="rect">
            <a:avLst/>
          </a:prstGeom>
        </p:spPr>
      </p:pic>
      <p:sp>
        <p:nvSpPr>
          <p:cNvPr id="4" name="Espace réservé du numéro de diapositive 3">
            <a:extLst>
              <a:ext uri="{FF2B5EF4-FFF2-40B4-BE49-F238E27FC236}">
                <a16:creationId xmlns:a16="http://schemas.microsoft.com/office/drawing/2014/main" id="{3FD63678-754F-42BA-850F-B4517FFCA5FF}"/>
              </a:ext>
            </a:extLst>
          </p:cNvPr>
          <p:cNvSpPr>
            <a:spLocks noGrp="1"/>
          </p:cNvSpPr>
          <p:nvPr>
            <p:ph type="sldNum" sz="quarter" idx="4"/>
          </p:nvPr>
        </p:nvSpPr>
        <p:spPr>
          <a:xfrm>
            <a:off x="5338148" y="10070518"/>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783F95A4-AEF2-4187-971F-58B8102EF8C3}" type="slidenum">
              <a:rPr lang="fr-FR" smtClean="0"/>
              <a:t>‹N°›</a:t>
            </a:fld>
            <a:endParaRPr lang="fr-FR" dirty="0"/>
          </a:p>
        </p:txBody>
      </p:sp>
    </p:spTree>
    <p:extLst>
      <p:ext uri="{BB962C8B-B14F-4D97-AF65-F5344CB8AC3E}">
        <p14:creationId xmlns:p14="http://schemas.microsoft.com/office/powerpoint/2010/main" val="302695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ntact-eidc@lespepgrandoise.org"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6E25C0-7BA0-41A4-8A50-68219BAEA287}"/>
              </a:ext>
            </a:extLst>
          </p:cNvPr>
          <p:cNvSpPr/>
          <p:nvPr/>
        </p:nvSpPr>
        <p:spPr>
          <a:xfrm>
            <a:off x="-3" y="0"/>
            <a:ext cx="7578655" cy="10691813"/>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B72DE8B4-F81E-4010-8AED-7276C4C5B980}"/>
              </a:ext>
            </a:extLst>
          </p:cNvPr>
          <p:cNvSpPr/>
          <p:nvPr/>
        </p:nvSpPr>
        <p:spPr>
          <a:xfrm>
            <a:off x="427085" y="1208133"/>
            <a:ext cx="6724478" cy="1978738"/>
          </a:xfrm>
          <a:prstGeom prst="rect">
            <a:avLst/>
          </a:prstGeom>
          <a:solidFill>
            <a:schemeClr val="bg1"/>
          </a:solidFill>
          <a:ln w="38100">
            <a:solidFill>
              <a:srgbClr val="013C7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8888" lvl="2"/>
            <a:r>
              <a:rPr lang="fr-FR" sz="2400" b="1" i="1" dirty="0">
                <a:solidFill>
                  <a:srgbClr val="013C7E"/>
                </a:solidFill>
              </a:rPr>
              <a:t>Service d’aide à l’inclusion des déficients visuels (SAIDV)</a:t>
            </a:r>
          </a:p>
          <a:p>
            <a:pPr marL="1258888" lvl="2" algn="ctr"/>
            <a:endParaRPr lang="fr-FR" sz="1600" dirty="0">
              <a:solidFill>
                <a:srgbClr val="013C7E"/>
              </a:solidFill>
            </a:endParaRPr>
          </a:p>
          <a:p>
            <a:pPr marL="1258888" lvl="2" algn="ctr"/>
            <a:r>
              <a:rPr lang="fr-FR" b="1" dirty="0">
                <a:solidFill>
                  <a:schemeClr val="bg2">
                    <a:lumMod val="25000"/>
                  </a:schemeClr>
                </a:solidFill>
              </a:rPr>
              <a:t>Projet d’établissement 2021 - 2025</a:t>
            </a:r>
          </a:p>
        </p:txBody>
      </p:sp>
      <p:sp>
        <p:nvSpPr>
          <p:cNvPr id="21" name="Rectangle 20">
            <a:extLst>
              <a:ext uri="{FF2B5EF4-FFF2-40B4-BE49-F238E27FC236}">
                <a16:creationId xmlns:a16="http://schemas.microsoft.com/office/drawing/2014/main" id="{98028DC5-DA74-48CE-8EF7-DF1624EFD98A}"/>
              </a:ext>
            </a:extLst>
          </p:cNvPr>
          <p:cNvSpPr/>
          <p:nvPr/>
        </p:nvSpPr>
        <p:spPr>
          <a:xfrm>
            <a:off x="-3" y="9839312"/>
            <a:ext cx="7544893" cy="852501"/>
          </a:xfrm>
          <a:prstGeom prst="rect">
            <a:avLst/>
          </a:prstGeom>
          <a:solidFill>
            <a:schemeClr val="bg1">
              <a:lumMod val="8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2">
                  <a:lumMod val="25000"/>
                </a:schemeClr>
              </a:solidFill>
            </a:endParaRPr>
          </a:p>
        </p:txBody>
      </p:sp>
      <p:sp>
        <p:nvSpPr>
          <p:cNvPr id="35" name="Rectangle 34">
            <a:extLst>
              <a:ext uri="{FF2B5EF4-FFF2-40B4-BE49-F238E27FC236}">
                <a16:creationId xmlns:a16="http://schemas.microsoft.com/office/drawing/2014/main" id="{EDAC0AE5-DC95-4385-8090-FAF4A645DD53}"/>
              </a:ext>
            </a:extLst>
          </p:cNvPr>
          <p:cNvSpPr/>
          <p:nvPr/>
        </p:nvSpPr>
        <p:spPr>
          <a:xfrm>
            <a:off x="244568" y="10083999"/>
            <a:ext cx="2702658" cy="276999"/>
          </a:xfrm>
          <a:prstGeom prst="rect">
            <a:avLst/>
          </a:prstGeom>
        </p:spPr>
        <p:txBody>
          <a:bodyPr wrap="square">
            <a:spAutoFit/>
          </a:bodyPr>
          <a:lstStyle/>
          <a:p>
            <a:pPr lvl="0" algn="ctr"/>
            <a:r>
              <a:rPr lang="fr-FR" sz="1200" dirty="0"/>
              <a:t>51 rue Marcel Thomas, 60600, AGNETZ</a:t>
            </a:r>
            <a:endParaRPr lang="fr-FR" sz="1200" dirty="0">
              <a:solidFill>
                <a:schemeClr val="bg2">
                  <a:lumMod val="25000"/>
                </a:schemeClr>
              </a:solidFill>
            </a:endParaRPr>
          </a:p>
        </p:txBody>
      </p:sp>
      <p:sp>
        <p:nvSpPr>
          <p:cNvPr id="36" name="Rectangle 35">
            <a:extLst>
              <a:ext uri="{FF2B5EF4-FFF2-40B4-BE49-F238E27FC236}">
                <a16:creationId xmlns:a16="http://schemas.microsoft.com/office/drawing/2014/main" id="{51E37E98-32C9-4F1B-93C3-11C6ABC43E54}"/>
              </a:ext>
            </a:extLst>
          </p:cNvPr>
          <p:cNvSpPr/>
          <p:nvPr/>
        </p:nvSpPr>
        <p:spPr>
          <a:xfrm>
            <a:off x="4687616" y="9899333"/>
            <a:ext cx="2857274" cy="461665"/>
          </a:xfrm>
          <a:prstGeom prst="rect">
            <a:avLst/>
          </a:prstGeom>
        </p:spPr>
        <p:txBody>
          <a:bodyPr wrap="square">
            <a:spAutoFit/>
          </a:bodyPr>
          <a:lstStyle/>
          <a:p>
            <a:pPr lvl="0"/>
            <a:r>
              <a:rPr lang="fr-FR" sz="1200" dirty="0">
                <a:solidFill>
                  <a:schemeClr val="bg2">
                    <a:lumMod val="25000"/>
                  </a:schemeClr>
                </a:solidFill>
              </a:rPr>
              <a:t>Tél. </a:t>
            </a:r>
            <a:r>
              <a:rPr lang="fr-FR" sz="1200" dirty="0"/>
              <a:t>03 44 68 29 90</a:t>
            </a:r>
            <a:endParaRPr lang="fr-FR" sz="1200" dirty="0">
              <a:solidFill>
                <a:schemeClr val="bg2">
                  <a:lumMod val="25000"/>
                </a:schemeClr>
              </a:solidFill>
            </a:endParaRPr>
          </a:p>
          <a:p>
            <a:pPr lvl="0"/>
            <a:r>
              <a:rPr lang="fr-FR" sz="1200" dirty="0">
                <a:solidFill>
                  <a:schemeClr val="bg2">
                    <a:lumMod val="25000"/>
                  </a:schemeClr>
                </a:solidFill>
              </a:rPr>
              <a:t>Email : </a:t>
            </a:r>
            <a:r>
              <a:rPr lang="fr-FR" sz="1200" dirty="0">
                <a:solidFill>
                  <a:schemeClr val="bg2">
                    <a:lumMod val="25000"/>
                  </a:schemeClr>
                </a:solidFill>
                <a:hlinkClick r:id="rId2"/>
              </a:rPr>
              <a:t>contact-saidv@lespepgrandoise.org</a:t>
            </a:r>
            <a:endParaRPr lang="fr-FR" sz="1200" dirty="0">
              <a:solidFill>
                <a:schemeClr val="bg2">
                  <a:lumMod val="25000"/>
                </a:schemeClr>
              </a:solidFill>
            </a:endParaRPr>
          </a:p>
        </p:txBody>
      </p:sp>
      <p:pic>
        <p:nvPicPr>
          <p:cNvPr id="9" name="Image 8">
            <a:extLst>
              <a:ext uri="{FF2B5EF4-FFF2-40B4-BE49-F238E27FC236}">
                <a16:creationId xmlns:a16="http://schemas.microsoft.com/office/drawing/2014/main" id="{2E108D3B-C784-4551-ACAD-12FFC72CDD62}"/>
              </a:ext>
            </a:extLst>
          </p:cNvPr>
          <p:cNvPicPr>
            <a:picLocks noChangeAspect="1"/>
          </p:cNvPicPr>
          <p:nvPr/>
        </p:nvPicPr>
        <p:blipFill>
          <a:blip r:embed="rId3"/>
          <a:stretch>
            <a:fillRect/>
          </a:stretch>
        </p:blipFill>
        <p:spPr>
          <a:xfrm>
            <a:off x="661626" y="1966864"/>
            <a:ext cx="1125088" cy="1097505"/>
          </a:xfrm>
          <a:prstGeom prst="rect">
            <a:avLst/>
          </a:prstGeom>
        </p:spPr>
      </p:pic>
      <p:pic>
        <p:nvPicPr>
          <p:cNvPr id="11" name="Image 10">
            <a:extLst>
              <a:ext uri="{FF2B5EF4-FFF2-40B4-BE49-F238E27FC236}">
                <a16:creationId xmlns:a16="http://schemas.microsoft.com/office/drawing/2014/main" id="{6CB161B7-6CFE-46A8-9B4A-443073BDC0A1}"/>
              </a:ext>
            </a:extLst>
          </p:cNvPr>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324" y="4093391"/>
            <a:ext cx="7571328" cy="5022907"/>
          </a:xfrm>
          <a:prstGeom prst="rect">
            <a:avLst/>
          </a:prstGeom>
          <a:noFill/>
          <a:ln>
            <a:noFill/>
          </a:ln>
        </p:spPr>
      </p:pic>
    </p:spTree>
    <p:extLst>
      <p:ext uri="{BB962C8B-B14F-4D97-AF65-F5344CB8AC3E}">
        <p14:creationId xmlns:p14="http://schemas.microsoft.com/office/powerpoint/2010/main" val="11834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4B3CED56-1ECC-4DCC-943F-763AAC880E57}"/>
              </a:ext>
            </a:extLst>
          </p:cNvPr>
          <p:cNvSpPr txBox="1"/>
          <p:nvPr/>
        </p:nvSpPr>
        <p:spPr>
          <a:xfrm>
            <a:off x="1230831" y="1073225"/>
            <a:ext cx="337945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9F3182"/>
                </a:solidFill>
                <a:effectLst/>
                <a:uLnTx/>
                <a:uFillTx/>
                <a:latin typeface="Calibri" panose="020F0502020204030204"/>
                <a:ea typeface="+mn-ea"/>
                <a:cs typeface="+mn-cs"/>
              </a:rPr>
              <a:t>2.3. </a:t>
            </a:r>
            <a:r>
              <a:rPr kumimoji="0" lang="fr-FR" sz="1600" b="1" i="1" u="sng" strike="noStrike" kern="0" cap="none" spc="0" normalizeH="0" baseline="0" noProof="0" dirty="0">
                <a:ln>
                  <a:noFill/>
                </a:ln>
                <a:solidFill>
                  <a:srgbClr val="9F3182"/>
                </a:solidFill>
                <a:effectLst/>
                <a:uLnTx/>
                <a:uFillTx/>
                <a:latin typeface="Calibri" panose="020F0502020204030204"/>
                <a:ea typeface="+mn-ea"/>
                <a:cs typeface="+mn-cs"/>
              </a:rPr>
              <a:t>Un</a:t>
            </a:r>
            <a:r>
              <a:rPr kumimoji="0" lang="fr-FR" sz="1600" b="1" i="1" u="sng" strike="noStrike" kern="1200" cap="none" spc="0" normalizeH="0" baseline="0" noProof="0" dirty="0">
                <a:ln>
                  <a:noFill/>
                </a:ln>
                <a:solidFill>
                  <a:srgbClr val="9F3182"/>
                </a:solidFill>
                <a:effectLst/>
                <a:uLnTx/>
                <a:uFillTx/>
                <a:latin typeface="Calibri" panose="020F0502020204030204"/>
                <a:ea typeface="+mn-ea"/>
                <a:cs typeface="+mn-cs"/>
              </a:rPr>
              <a:t> public aux besoins spécifiques</a:t>
            </a:r>
          </a:p>
        </p:txBody>
      </p:sp>
      <p:sp>
        <p:nvSpPr>
          <p:cNvPr id="39" name="Ellipse 38">
            <a:extLst>
              <a:ext uri="{FF2B5EF4-FFF2-40B4-BE49-F238E27FC236}">
                <a16:creationId xmlns:a16="http://schemas.microsoft.com/office/drawing/2014/main" id="{BD9BA1E5-564C-47D6-BBFF-9D47781ADB43}"/>
              </a:ext>
            </a:extLst>
          </p:cNvPr>
          <p:cNvSpPr>
            <a:spLocks noChangeAspect="1"/>
          </p:cNvSpPr>
          <p:nvPr/>
        </p:nvSpPr>
        <p:spPr>
          <a:xfrm>
            <a:off x="274931" y="1458123"/>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EF9ED28-7D41-46DB-96D1-E85E7A768A50}"/>
              </a:ext>
            </a:extLst>
          </p:cNvPr>
          <p:cNvSpPr/>
          <p:nvPr/>
        </p:nvSpPr>
        <p:spPr>
          <a:xfrm>
            <a:off x="273823" y="2062659"/>
            <a:ext cx="6242827" cy="7769146"/>
          </a:xfrm>
          <a:prstGeom prst="rect">
            <a:avLst/>
          </a:prstGeom>
        </p:spPr>
        <p:txBody>
          <a:bodyPr wrap="square" numCol="2" spcCol="360000">
            <a:noAutofit/>
          </a:bodyPr>
          <a:lstStyle/>
          <a:p>
            <a:pPr marL="0" marR="0" lvl="0" indent="0" algn="just" defTabSz="457200" rtl="0" eaLnBrk="1" fontAlgn="auto" latinLnBrk="0" hangingPunct="1">
              <a:lnSpc>
                <a:spcPct val="100000"/>
              </a:lnSpc>
              <a:spcBef>
                <a:spcPts val="300"/>
              </a:spcBef>
              <a:spcAft>
                <a:spcPts val="600"/>
              </a:spcAft>
              <a:buClrTx/>
              <a:buSzTx/>
              <a:buFontTx/>
              <a:buNone/>
              <a:tabLst/>
              <a:defRPr/>
            </a:pPr>
            <a:r>
              <a:rPr kumimoji="0" lang="fr-FR" sz="1000"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 typologie des personnes accueillies</a:t>
            </a: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 SAIDV accompagnait 59 jeunes au 31/12/2019 dont 24 filles et 35 garçons âgés de 0 à 20 ans. Une large palette d’âges est représentée, comme observable dans le tableau ci-contre. A titre indicatif, en 2019, la moyenne d’âge des jeunes arrivés dans le service au cours de l’année était de 11 ans. </a:t>
            </a:r>
          </a:p>
          <a:p>
            <a:pPr marR="0" lvl="0" algn="just" defTabSz="457200" rtl="0" eaLnBrk="1" fontAlgn="auto" latinLnBrk="0" hangingPunct="1">
              <a:lnSpc>
                <a:spcPct val="100000"/>
              </a:lnSpc>
              <a:spcBef>
                <a:spcPts val="0"/>
              </a:spcBef>
              <a:spcAft>
                <a:spcPts val="600"/>
              </a:spcAft>
              <a:buClrTx/>
              <a:buSzTx/>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Les jeunes viennent majoritairement de l’Oise , l’ouest du département est moins représenté.</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Les jeunes accompagnés sont en grande majorité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scolarisés</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(96 % des jeunes en âge de l’être le sont au 31/12/2019). Sur ces jeunes scolarisés, une majeure partie est scolarisée en milieu ordinaire (67%) et les autres sont suivis dans des dispositifs ULIS école ou médico-sociaux.</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Parallèlement à l’accompagnement du SAIDV, une partie des jeunes bénéficie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d’autres prises en charge</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Ainsi au 31/12/2019, 3 jeunes étaient suivis  par un CAMPS, 2 par un autre ESMS, 18 par un professionnel libéral et 32 par un médecin hospitalier. </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1"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 niveau de déficience des jeunes accompagnés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 tableau ci-contre présente les données sur la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déficience visuelle</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consécutive aux pathologies. Cette déficience visuelle</a:t>
            </a:r>
            <a:r>
              <a:rPr kumimoji="0" lang="fr-FR" sz="1000" b="0" i="0" u="none" strike="noStrike" kern="1200" cap="none" spc="0" normalizeH="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peut être partielle/totale,  congénitale/acquise, et/ou évolutive ou non.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Les jeunes accompagnés présentent une acuité visuelle inférieure ou égale à 4/10</a:t>
            </a:r>
            <a:r>
              <a:rPr kumimoji="0" lang="fr-FR" sz="1000" b="0" i="0" u="none" strike="noStrike" kern="1200" cap="none" spc="0" normalizeH="0" baseline="30000" noProof="0" dirty="0">
                <a:ln>
                  <a:noFill/>
                </a:ln>
                <a:solidFill>
                  <a:prstClr val="black"/>
                </a:solidFill>
                <a:effectLst/>
                <a:uLnTx/>
                <a:uFillTx/>
                <a:latin typeface="Calibri" panose="020F0502020204030204"/>
                <a:ea typeface="+mn-ea"/>
                <a:cs typeface="+mn-cs"/>
              </a:rPr>
              <a:t>ème</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du meilleur œil corrigé et/ou un champ visuel inférieur à 20°.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On note que le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degré de déficience présenté par les jeunes est très variable</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Dans son dernier rapport d’activité, le SAIDV recense 43 malvoyants, 16 aveugles légaux dont 4 non-voyants de moins de 6 ans.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Par ailleurs, les enfants accueillis sont souvent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porteurs de troubles associés</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Cela concerne 1/3 des jeunes accompagnés selon l’évaluation interne effectuée en 2016 (trouble du spectre autistique, déficience intellectuelle, trouble envahissant du comportement ou de la personnalité</a:t>
            </a:r>
            <a:r>
              <a:rPr lang="fr-FR" sz="1000" dirty="0">
                <a:solidFill>
                  <a:prstClr val="black"/>
                </a:solidFill>
                <a:latin typeface="Calibri" panose="020F0502020204030204" pitchFamily="34" charset="0"/>
                <a:cs typeface="Times New Roman" panose="02020603050405020304" pitchFamily="18" charset="0"/>
              </a:rPr>
              <a:t>.</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 diversité des profils des jeunes fait varier la nature et l’intensité des besoins d’accompagnement, rendant nécessaire l’adaptation des équipes à chaque cas. </a:t>
            </a:r>
            <a:endParaRPr kumimoji="0" lang="fr-F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171450" marR="0" lvl="0" indent="-171450" algn="just" defTabSz="457200" rtl="0" eaLnBrk="1" fontAlgn="auto" latinLnBrk="0" hangingPunct="1">
              <a:lnSpc>
                <a:spcPct val="100000"/>
              </a:lnSpc>
              <a:spcBef>
                <a:spcPts val="300"/>
              </a:spcBef>
              <a:spcAft>
                <a:spcPts val="20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dirty="0">
              <a:ln>
                <a:noFill/>
              </a:ln>
              <a:solidFill>
                <a:srgbClr val="4472C4"/>
              </a:solidFill>
              <a:effectLst/>
              <a:uLnTx/>
              <a:uFillTx/>
              <a:latin typeface="Calibri" panose="020F0502020204030204" pitchFamily="34"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387DEC02-C3A3-4AFF-8738-170A703E381F}"/>
              </a:ext>
            </a:extLst>
          </p:cNvPr>
          <p:cNvSpPr>
            <a:spLocks/>
          </p:cNvSpPr>
          <p:nvPr/>
        </p:nvSpPr>
        <p:spPr>
          <a:xfrm>
            <a:off x="319550" y="1968555"/>
            <a:ext cx="3317314" cy="0"/>
          </a:xfrm>
          <a:prstGeom prst="rect">
            <a:avLst/>
          </a:prstGeom>
          <a:solidFill>
            <a:schemeClr val="accent1">
              <a:lumMod val="75000"/>
            </a:schemeClr>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Image 21">
            <a:extLst>
              <a:ext uri="{FF2B5EF4-FFF2-40B4-BE49-F238E27FC236}">
                <a16:creationId xmlns:a16="http://schemas.microsoft.com/office/drawing/2014/main" id="{D2A0E880-4967-43EC-95C1-2F0DF76465E4}"/>
              </a:ext>
            </a:extLst>
          </p:cNvPr>
          <p:cNvPicPr>
            <a:picLocks noChangeAspect="1"/>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341427" y="1535609"/>
            <a:ext cx="325498" cy="325498"/>
          </a:xfrm>
          <a:prstGeom prst="rect">
            <a:avLst/>
          </a:prstGeom>
        </p:spPr>
      </p:pic>
      <p:sp>
        <p:nvSpPr>
          <p:cNvPr id="24" name="Triangle isocèle 23">
            <a:extLst>
              <a:ext uri="{FF2B5EF4-FFF2-40B4-BE49-F238E27FC236}">
                <a16:creationId xmlns:a16="http://schemas.microsoft.com/office/drawing/2014/main" id="{F64D8190-C6AA-444A-A8A3-A702A22AA078}"/>
              </a:ext>
            </a:extLst>
          </p:cNvPr>
          <p:cNvSpPr/>
          <p:nvPr/>
        </p:nvSpPr>
        <p:spPr>
          <a:xfrm rot="5400000">
            <a:off x="3124727" y="2712183"/>
            <a:ext cx="460975" cy="12469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riangle isocèle 25">
            <a:extLst>
              <a:ext uri="{FF2B5EF4-FFF2-40B4-BE49-F238E27FC236}">
                <a16:creationId xmlns:a16="http://schemas.microsoft.com/office/drawing/2014/main" id="{34AC0853-6BDC-4888-A52C-1FC8404A8DFA}"/>
              </a:ext>
            </a:extLst>
          </p:cNvPr>
          <p:cNvSpPr/>
          <p:nvPr/>
        </p:nvSpPr>
        <p:spPr>
          <a:xfrm rot="5400000">
            <a:off x="3124726" y="7102020"/>
            <a:ext cx="460975" cy="12469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riangle isocèle 33">
            <a:extLst>
              <a:ext uri="{FF2B5EF4-FFF2-40B4-BE49-F238E27FC236}">
                <a16:creationId xmlns:a16="http://schemas.microsoft.com/office/drawing/2014/main" id="{1050B6C4-E945-4718-9EFD-CE67C7DC3B9A}"/>
              </a:ext>
            </a:extLst>
          </p:cNvPr>
          <p:cNvSpPr/>
          <p:nvPr/>
        </p:nvSpPr>
        <p:spPr>
          <a:xfrm rot="5400000">
            <a:off x="3124726" y="4400990"/>
            <a:ext cx="460975" cy="12469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Espace réservé du numéro de diapositive 1">
            <a:extLst>
              <a:ext uri="{FF2B5EF4-FFF2-40B4-BE49-F238E27FC236}">
                <a16:creationId xmlns:a16="http://schemas.microsoft.com/office/drawing/2014/main" id="{7BE87D1F-53BC-43BD-9D47-56469749A35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3F95A4-AEF2-4187-971F-58B8102EF8C3}" type="slidenum">
              <a:rPr kumimoji="0" lang="fr-FR"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2" name="ZoneTexte 31">
            <a:extLst>
              <a:ext uri="{FF2B5EF4-FFF2-40B4-BE49-F238E27FC236}">
                <a16:creationId xmlns:a16="http://schemas.microsoft.com/office/drawing/2014/main" id="{95C661C7-08FE-4B21-98D5-D8CEE6B47132}"/>
              </a:ext>
            </a:extLst>
          </p:cNvPr>
          <p:cNvSpPr txBox="1"/>
          <p:nvPr/>
        </p:nvSpPr>
        <p:spPr>
          <a:xfrm>
            <a:off x="4696007" y="10334681"/>
            <a:ext cx="260882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Données extraites du rapport d’activité 2018 </a:t>
            </a:r>
          </a:p>
        </p:txBody>
      </p:sp>
      <p:graphicFrame>
        <p:nvGraphicFramePr>
          <p:cNvPr id="36" name="Graphique 35">
            <a:extLst>
              <a:ext uri="{FF2B5EF4-FFF2-40B4-BE49-F238E27FC236}">
                <a16:creationId xmlns:a16="http://schemas.microsoft.com/office/drawing/2014/main" id="{99B19C7C-DC47-406C-A2C8-CF9B6B5615C1}"/>
              </a:ext>
            </a:extLst>
          </p:cNvPr>
          <p:cNvGraphicFramePr>
            <a:graphicFrameLocks/>
          </p:cNvGraphicFramePr>
          <p:nvPr/>
        </p:nvGraphicFramePr>
        <p:xfrm>
          <a:off x="3636864" y="3930067"/>
          <a:ext cx="3726848" cy="2017165"/>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0DC888BE-251A-4F09-89C0-6F42307AE05F}"/>
              </a:ext>
            </a:extLst>
          </p:cNvPr>
          <p:cNvSpPr txBox="1"/>
          <p:nvPr/>
        </p:nvSpPr>
        <p:spPr>
          <a:xfrm>
            <a:off x="733421" y="1521977"/>
            <a:ext cx="267235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Les caractéristiques générales</a:t>
            </a:r>
          </a:p>
        </p:txBody>
      </p:sp>
      <p:sp>
        <p:nvSpPr>
          <p:cNvPr id="23" name="ZoneTexte 22">
            <a:extLst>
              <a:ext uri="{FF2B5EF4-FFF2-40B4-BE49-F238E27FC236}">
                <a16:creationId xmlns:a16="http://schemas.microsoft.com/office/drawing/2014/main" id="{6663E22C-E727-48D2-B784-485F43C0B75B}"/>
              </a:ext>
            </a:extLst>
          </p:cNvPr>
          <p:cNvSpPr txBox="1"/>
          <p:nvPr/>
        </p:nvSpPr>
        <p:spPr>
          <a:xfrm>
            <a:off x="3458064" y="2172247"/>
            <a:ext cx="3744021" cy="21544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Répartition des jeunes accompagnés par année de naissance et genre (2019)</a:t>
            </a:r>
          </a:p>
        </p:txBody>
      </p:sp>
      <p:sp>
        <p:nvSpPr>
          <p:cNvPr id="25" name="ZoneTexte 24">
            <a:extLst>
              <a:ext uri="{FF2B5EF4-FFF2-40B4-BE49-F238E27FC236}">
                <a16:creationId xmlns:a16="http://schemas.microsoft.com/office/drawing/2014/main" id="{6FC2D4B3-8B1D-475E-8B29-B32CF52B56DB}"/>
              </a:ext>
            </a:extLst>
          </p:cNvPr>
          <p:cNvSpPr txBox="1"/>
          <p:nvPr/>
        </p:nvSpPr>
        <p:spPr>
          <a:xfrm>
            <a:off x="3458064" y="6362591"/>
            <a:ext cx="378174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Pathologies à l’origine de la déficience visuelle des publics accompagnés en 2019</a:t>
            </a:r>
          </a:p>
        </p:txBody>
      </p:sp>
      <p:sp>
        <p:nvSpPr>
          <p:cNvPr id="27" name="ZoneTexte 26">
            <a:extLst>
              <a:ext uri="{FF2B5EF4-FFF2-40B4-BE49-F238E27FC236}">
                <a16:creationId xmlns:a16="http://schemas.microsoft.com/office/drawing/2014/main" id="{2CF8C08B-B7B1-4173-AC58-5D46F8F4D393}"/>
              </a:ext>
            </a:extLst>
          </p:cNvPr>
          <p:cNvSpPr txBox="1"/>
          <p:nvPr/>
        </p:nvSpPr>
        <p:spPr>
          <a:xfrm>
            <a:off x="3458065" y="3251970"/>
            <a:ext cx="3744021" cy="21544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Scolarisation des jeunes accompagnés (2019)</a:t>
            </a:r>
          </a:p>
        </p:txBody>
      </p:sp>
      <p:pic>
        <p:nvPicPr>
          <p:cNvPr id="28" name="Image 27">
            <a:extLst>
              <a:ext uri="{FF2B5EF4-FFF2-40B4-BE49-F238E27FC236}">
                <a16:creationId xmlns:a16="http://schemas.microsoft.com/office/drawing/2014/main" id="{12F1735D-565A-4D8A-A80C-763F8EE067EA}"/>
              </a:ext>
            </a:extLst>
          </p:cNvPr>
          <p:cNvPicPr>
            <a:picLocks noChangeAspect="1"/>
          </p:cNvPicPr>
          <p:nvPr/>
        </p:nvPicPr>
        <p:blipFill>
          <a:blip r:embed="rId4"/>
          <a:stretch>
            <a:fillRect/>
          </a:stretch>
        </p:blipFill>
        <p:spPr>
          <a:xfrm>
            <a:off x="3458064" y="2457204"/>
            <a:ext cx="3744021" cy="686717"/>
          </a:xfrm>
          <a:prstGeom prst="rect">
            <a:avLst/>
          </a:prstGeom>
        </p:spPr>
      </p:pic>
      <p:pic>
        <p:nvPicPr>
          <p:cNvPr id="29" name="Image 28">
            <a:extLst>
              <a:ext uri="{FF2B5EF4-FFF2-40B4-BE49-F238E27FC236}">
                <a16:creationId xmlns:a16="http://schemas.microsoft.com/office/drawing/2014/main" id="{006F7FC0-BAFC-4496-9F32-5225E92320F9}"/>
              </a:ext>
            </a:extLst>
          </p:cNvPr>
          <p:cNvPicPr>
            <a:picLocks noChangeAspect="1"/>
          </p:cNvPicPr>
          <p:nvPr/>
        </p:nvPicPr>
        <p:blipFill>
          <a:blip r:embed="rId5"/>
          <a:stretch>
            <a:fillRect/>
          </a:stretch>
        </p:blipFill>
        <p:spPr>
          <a:xfrm>
            <a:off x="3458065" y="6619242"/>
            <a:ext cx="3781741" cy="2591401"/>
          </a:xfrm>
          <a:prstGeom prst="rect">
            <a:avLst/>
          </a:prstGeom>
        </p:spPr>
      </p:pic>
      <p:pic>
        <p:nvPicPr>
          <p:cNvPr id="30" name="Image 29">
            <a:extLst>
              <a:ext uri="{FF2B5EF4-FFF2-40B4-BE49-F238E27FC236}">
                <a16:creationId xmlns:a16="http://schemas.microsoft.com/office/drawing/2014/main" id="{6DA1A74C-AAF9-48A5-9D2A-9AB34856E8CA}"/>
              </a:ext>
            </a:extLst>
          </p:cNvPr>
          <p:cNvPicPr>
            <a:picLocks noChangeAspect="1"/>
          </p:cNvPicPr>
          <p:nvPr/>
        </p:nvPicPr>
        <p:blipFill>
          <a:blip r:embed="rId6"/>
          <a:stretch>
            <a:fillRect/>
          </a:stretch>
        </p:blipFill>
        <p:spPr>
          <a:xfrm>
            <a:off x="3458066" y="3505925"/>
            <a:ext cx="3744022" cy="2333935"/>
          </a:xfrm>
          <a:prstGeom prst="rect">
            <a:avLst/>
          </a:prstGeom>
        </p:spPr>
      </p:pic>
      <p:sp>
        <p:nvSpPr>
          <p:cNvPr id="31" name="Rectangle : avec coin arrondi et coin rogné en haut 30">
            <a:extLst>
              <a:ext uri="{FF2B5EF4-FFF2-40B4-BE49-F238E27FC236}">
                <a16:creationId xmlns:a16="http://schemas.microsoft.com/office/drawing/2014/main" id="{F98AE28B-34E8-4C97-BEB1-DD29B41D4F38}"/>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33" name="ZoneTexte 32">
            <a:extLst>
              <a:ext uri="{FF2B5EF4-FFF2-40B4-BE49-F238E27FC236}">
                <a16:creationId xmlns:a16="http://schemas.microsoft.com/office/drawing/2014/main" id="{60F09836-55E3-4C1A-A75F-D5A44CF1952E}"/>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163718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7DEC02-C3A3-4AFF-8738-170A703E381F}"/>
              </a:ext>
            </a:extLst>
          </p:cNvPr>
          <p:cNvSpPr>
            <a:spLocks/>
          </p:cNvSpPr>
          <p:nvPr/>
        </p:nvSpPr>
        <p:spPr>
          <a:xfrm>
            <a:off x="340286" y="1930944"/>
            <a:ext cx="3317314" cy="0"/>
          </a:xfrm>
          <a:prstGeom prst="rect">
            <a:avLst/>
          </a:prstGeom>
          <a:solidFill>
            <a:schemeClr val="accent1">
              <a:lumMod val="75000"/>
            </a:schemeClr>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F03F2-0EF6-460C-9907-3905877AD092}"/>
              </a:ext>
            </a:extLst>
          </p:cNvPr>
          <p:cNvSpPr/>
          <p:nvPr/>
        </p:nvSpPr>
        <p:spPr>
          <a:xfrm>
            <a:off x="307529" y="2009625"/>
            <a:ext cx="6944616" cy="8370353"/>
          </a:xfrm>
          <a:prstGeom prst="rect">
            <a:avLst/>
          </a:prstGeom>
        </p:spPr>
        <p:txBody>
          <a:bodyPr wrap="square" numCol="2" spcCol="360000">
            <a:noAutofit/>
          </a:bodyPr>
          <a:lstStyle/>
          <a:p>
            <a:pPr marL="0" marR="0" lvl="0" indent="0" algn="just" defTabSz="4572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Chaque enfant accompagné présente un profil spécifique et nécessite un accompagnement sur</a:t>
            </a:r>
            <a:r>
              <a:rPr kumimoji="0" lang="fr-FR" sz="1000" b="0" i="0" u="none" strike="noStrike" kern="1200" cap="none" spc="0" normalizeH="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mesure par l’équipe du SAIDV.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Dans le cadre de l’élaboration du projet d’établissement 2021-2025, les professionnels ont analysé les besoins des jeunes accompagnés en parallèle à la nomenclature des besoins recensés par l’enquête SERAFIN-PH :</a:t>
            </a: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Les besoins des jeunes déficients visuels et de leurs proches sont multiples et relèvent autant de la santé, de la participation sociale que du</a:t>
            </a:r>
            <a:r>
              <a:rPr kumimoji="0" lang="fr-FR" sz="1000" b="0" i="0" u="none" strike="noStrike" kern="1200" cap="none" spc="0" normalizeH="0" noProof="0" dirty="0">
                <a:ln>
                  <a:noFill/>
                </a:ln>
                <a:solidFill>
                  <a:prstClr val="black"/>
                </a:solidFill>
                <a:effectLst/>
                <a:uLnTx/>
                <a:uFillTx/>
                <a:latin typeface="Calibri" panose="020F0502020204030204"/>
                <a:ea typeface="+mn-ea"/>
                <a:cs typeface="Times New Roman" panose="02020603050405020304" pitchFamily="18" charset="0"/>
              </a:rPr>
              <a:t> développement de</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l’autonomie. </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Ainsi et de manière non exhaustive, les professionnels soulignent la diversité de ces besoins d’accompagnement  :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dirty="0">
                <a:solidFill>
                  <a:prstClr val="black"/>
                </a:solidFill>
                <a:latin typeface="Calibri" panose="020F0502020204030204"/>
                <a:cs typeface="Times New Roman" panose="02020603050405020304" pitchFamily="18" charset="0"/>
              </a:rPr>
              <a:t>le</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développement des facultés cognitives, de l’attention, de la mémoire</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dirty="0">
                <a:solidFill>
                  <a:prstClr val="black"/>
                </a:solidFill>
                <a:latin typeface="Calibri" panose="020F0502020204030204"/>
                <a:cs typeface="Times New Roman" panose="02020603050405020304" pitchFamily="18" charset="0"/>
              </a:rPr>
              <a:t>Le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développement psychomoteur,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la facilitation de la mobilité/aux déplacements avec ou sans moyens de compensation,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dirty="0">
                <a:solidFill>
                  <a:prstClr val="black"/>
                </a:solidFill>
                <a:latin typeface="Calibri" panose="020F0502020204030204"/>
                <a:cs typeface="Times New Roman" panose="02020603050405020304" pitchFamily="18" charset="0"/>
              </a:rPr>
              <a:t>La promotion de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l’estime de soi (s’occuper de soi, s’habiller, faire des gestes d’hygiène, cuisine etc.),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L’appropriation des démarches administratives du quotidien (déclarer ses impôts, remplir un formulaire, etc.),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l’intégration scolaire, professionnelle et sociale, etc. </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dirty="0">
              <a:solidFill>
                <a:prstClr val="black"/>
              </a:solidFill>
              <a:latin typeface="Calibri" panose="020F0502020204030204"/>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171450" marR="0" lvl="0" indent="-171450" algn="just" defTabSz="755934" rtl="0" eaLnBrk="1" fontAlgn="auto" latinLnBrk="0" hangingPunct="1">
              <a:lnSpc>
                <a:spcPct val="100000"/>
              </a:lnSpc>
              <a:spcBef>
                <a:spcPts val="0"/>
              </a:spcBef>
              <a:spcAft>
                <a:spcPts val="0"/>
              </a:spcAft>
              <a:buClrTx/>
              <a:buSzTx/>
              <a:buFontTx/>
              <a:buChar char="-"/>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Les professionnels du SAIDV relèvent une évolution de la demande au cours des dernières années, avec notamment: </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171450" marR="0" lvl="0" indent="-171450" algn="just" defTabSz="755934" rtl="0" eaLnBrk="1" fontAlgn="auto" latinLnBrk="0" hangingPunct="1">
              <a:lnSpc>
                <a:spcPct val="100000"/>
              </a:lnSpc>
              <a:spcBef>
                <a:spcPts val="0"/>
              </a:spcBef>
              <a:spcAft>
                <a:spcPts val="0"/>
              </a:spcAft>
              <a:buClrTx/>
              <a:buSzTx/>
              <a:buFont typeface="Calibri" panose="020F0502020204030204" pitchFamily="34" charset="0"/>
              <a:buChar char="&gt;"/>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Une augmentation de besoins identifiés en matière </a:t>
            </a: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d’accompagnement psychologique relatif à l’acceptation du handicap tant pour les enfants que pour les parents :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avec souvent une dissimulation de son handicap par le jeune et un refus d’accepter la déficience visuelle par certains parents. </a:t>
            </a:r>
            <a:endPar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171450" marR="0" lvl="0" indent="-171450" algn="just" defTabSz="755934" rtl="0" eaLnBrk="1" fontAlgn="auto" latinLnBrk="0" hangingPunct="1">
              <a:lnSpc>
                <a:spcPct val="100000"/>
              </a:lnSpc>
              <a:spcBef>
                <a:spcPts val="0"/>
              </a:spcBef>
              <a:spcAft>
                <a:spcPts val="0"/>
              </a:spcAft>
              <a:buClrTx/>
              <a:buSzTx/>
              <a:buFont typeface="Calibri" panose="020F0502020204030204" pitchFamily="34" charset="0"/>
              <a:buChar char="&gt;"/>
              <a:tabLst/>
              <a:defRPr/>
            </a:pPr>
            <a:endPar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171450" marR="0" lvl="0" indent="-171450" algn="just" defTabSz="755934" rtl="0" eaLnBrk="1" fontAlgn="auto" latinLnBrk="0" hangingPunct="1">
              <a:lnSpc>
                <a:spcPct val="100000"/>
              </a:lnSpc>
              <a:spcBef>
                <a:spcPts val="0"/>
              </a:spcBef>
              <a:spcAft>
                <a:spcPts val="0"/>
              </a:spcAft>
              <a:buClrTx/>
              <a:buSzTx/>
              <a:buFont typeface="Calibri" panose="020F0502020204030204" pitchFamily="34" charset="0"/>
              <a:buChar char="&gt;"/>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Un besoin d’accompagnement technologique de plus en plus prégnant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avec la démultiplication des outils et technologies mises à disposition des personnes déficientes visuelles. Les parents comme les jeunes soulignent un besoin de conseils quant aux choix et l’aide à la prise en main des outils. </a:t>
            </a:r>
          </a:p>
          <a:p>
            <a:pPr marL="457200" marR="0" lvl="1" indent="0" algn="just" defTabSz="755934"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457200" marR="0" lvl="1" indent="0" algn="just" defTabSz="755934"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p>
          <a:p>
            <a:pPr marL="0" marR="0" lvl="0" indent="0" algn="just" defTabSz="755934" rtl="0" eaLnBrk="1" fontAlgn="auto" latinLnBrk="0" hangingPunct="1">
              <a:lnSpc>
                <a:spcPct val="100000"/>
              </a:lnSpc>
              <a:spcBef>
                <a:spcPts val="0"/>
              </a:spcBef>
              <a:spcAft>
                <a:spcPts val="0"/>
              </a:spcAft>
              <a:buClr>
                <a:srgbClr val="9F3182"/>
              </a:buClr>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
                <a:srgbClr val="9F3182"/>
              </a:buClr>
              <a:buSzTx/>
              <a:buFontTx/>
              <a:buNone/>
              <a:tabLst/>
              <a:defRPr/>
            </a:pPr>
            <a:r>
              <a:rPr kumimoji="0" lang="fr-FR" sz="1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a:t>
            </a:r>
          </a:p>
          <a:p>
            <a:pPr marL="0" marR="0" lvl="0" indent="0" algn="just" defTabSz="755934" rtl="0" eaLnBrk="1" fontAlgn="auto" latinLnBrk="0" hangingPunct="1">
              <a:lnSpc>
                <a:spcPct val="100000"/>
              </a:lnSpc>
              <a:spcBef>
                <a:spcPts val="0"/>
              </a:spcBef>
              <a:spcAft>
                <a:spcPts val="0"/>
              </a:spcAft>
              <a:buClr>
                <a:srgbClr val="9F3182"/>
              </a:buClr>
              <a:buSzTx/>
              <a:buFontTx/>
              <a:buNone/>
              <a:tabLst/>
              <a:defRPr/>
            </a:pPr>
            <a:endPar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92" name="ZoneTexte 91">
            <a:extLst>
              <a:ext uri="{FF2B5EF4-FFF2-40B4-BE49-F238E27FC236}">
                <a16:creationId xmlns:a16="http://schemas.microsoft.com/office/drawing/2014/main" id="{BEDC6DF6-4411-4104-A86B-288CCBC31941}"/>
              </a:ext>
            </a:extLst>
          </p:cNvPr>
          <p:cNvSpPr txBox="1"/>
          <p:nvPr/>
        </p:nvSpPr>
        <p:spPr>
          <a:xfrm>
            <a:off x="1246109" y="1033302"/>
            <a:ext cx="342593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9F3182"/>
                </a:solidFill>
                <a:effectLst/>
                <a:uLnTx/>
                <a:uFillTx/>
                <a:latin typeface="Calibri" panose="020F0502020204030204"/>
                <a:ea typeface="+mn-ea"/>
                <a:cs typeface="+mn-cs"/>
              </a:rPr>
              <a:t>2.3. </a:t>
            </a:r>
            <a:r>
              <a:rPr kumimoji="0" lang="fr-FR" sz="1600" b="1" i="1" u="sng" strike="noStrike" kern="0" cap="none" spc="0" normalizeH="0" baseline="0" noProof="0" dirty="0">
                <a:ln>
                  <a:noFill/>
                </a:ln>
                <a:solidFill>
                  <a:srgbClr val="9F3182"/>
                </a:solidFill>
                <a:effectLst/>
                <a:uLnTx/>
                <a:uFillTx/>
                <a:latin typeface="Calibri" panose="020F0502020204030204"/>
                <a:ea typeface="+mn-ea"/>
                <a:cs typeface="+mn-cs"/>
              </a:rPr>
              <a:t>Un</a:t>
            </a:r>
            <a:r>
              <a:rPr kumimoji="0" lang="fr-FR" sz="1600" b="1" i="1" u="sng" strike="noStrike" kern="1200" cap="none" spc="0" normalizeH="0" baseline="0" noProof="0" dirty="0">
                <a:ln>
                  <a:noFill/>
                </a:ln>
                <a:solidFill>
                  <a:srgbClr val="9F3182"/>
                </a:solidFill>
                <a:effectLst/>
                <a:uLnTx/>
                <a:uFillTx/>
                <a:latin typeface="Calibri" panose="020F0502020204030204"/>
                <a:ea typeface="+mn-ea"/>
                <a:cs typeface="+mn-cs"/>
              </a:rPr>
              <a:t> public aux besoins spécifiques </a:t>
            </a:r>
          </a:p>
        </p:txBody>
      </p:sp>
      <p:sp>
        <p:nvSpPr>
          <p:cNvPr id="16" name="Ellipse 15">
            <a:extLst>
              <a:ext uri="{FF2B5EF4-FFF2-40B4-BE49-F238E27FC236}">
                <a16:creationId xmlns:a16="http://schemas.microsoft.com/office/drawing/2014/main" id="{CBE09558-8D02-481D-A2F3-8A8C7743E6E6}"/>
              </a:ext>
            </a:extLst>
          </p:cNvPr>
          <p:cNvSpPr>
            <a:spLocks noChangeAspect="1"/>
          </p:cNvSpPr>
          <p:nvPr/>
        </p:nvSpPr>
        <p:spPr>
          <a:xfrm>
            <a:off x="340286" y="1424717"/>
            <a:ext cx="438612" cy="438346"/>
          </a:xfrm>
          <a:prstGeom prst="ellipse">
            <a:avLst/>
          </a:prstGeom>
          <a:solidFill>
            <a:srgbClr val="9F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Espace réservé du numéro de diapositive 1">
            <a:extLst>
              <a:ext uri="{FF2B5EF4-FFF2-40B4-BE49-F238E27FC236}">
                <a16:creationId xmlns:a16="http://schemas.microsoft.com/office/drawing/2014/main" id="{719EE2C5-05E5-4406-8282-8DA5CFB8BB4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3F95A4-AEF2-4187-971F-58B8102EF8C3}" type="slidenum">
              <a:rPr kumimoji="0" lang="fr-FR"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F68A4333-D2CB-434E-930B-07F2C9A0DB31}"/>
              </a:ext>
            </a:extLst>
          </p:cNvPr>
          <p:cNvSpPr txBox="1"/>
          <p:nvPr/>
        </p:nvSpPr>
        <p:spPr>
          <a:xfrm>
            <a:off x="3368310" y="10067386"/>
            <a:ext cx="309717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Sources : atelier « identification des besoins de l’usager » sur la base de la grille Sérafin PH</a:t>
            </a:r>
          </a:p>
        </p:txBody>
      </p:sp>
      <p:pic>
        <p:nvPicPr>
          <p:cNvPr id="29" name="Image 28">
            <a:extLst>
              <a:ext uri="{FF2B5EF4-FFF2-40B4-BE49-F238E27FC236}">
                <a16:creationId xmlns:a16="http://schemas.microsoft.com/office/drawing/2014/main" id="{EE435DA6-79AF-4E59-BCD9-0934B496EC4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3466" y="4359990"/>
            <a:ext cx="766443" cy="766443"/>
          </a:xfrm>
          <a:prstGeom prst="rect">
            <a:avLst/>
          </a:prstGeom>
        </p:spPr>
      </p:pic>
      <p:sp>
        <p:nvSpPr>
          <p:cNvPr id="30" name="Rectangle : coins arrondis 29">
            <a:extLst>
              <a:ext uri="{FF2B5EF4-FFF2-40B4-BE49-F238E27FC236}">
                <a16:creationId xmlns:a16="http://schemas.microsoft.com/office/drawing/2014/main" id="{792159CD-AAAE-4F0D-B866-1CFEA8CFF2AE}"/>
              </a:ext>
            </a:extLst>
          </p:cNvPr>
          <p:cNvSpPr/>
          <p:nvPr/>
        </p:nvSpPr>
        <p:spPr>
          <a:xfrm>
            <a:off x="489310" y="3433308"/>
            <a:ext cx="1235237" cy="1116141"/>
          </a:xfrm>
          <a:prstGeom prst="roundRect">
            <a:avLst/>
          </a:prstGeom>
          <a:solidFill>
            <a:schemeClr val="bg2">
              <a:lumMod val="90000"/>
            </a:schemeClr>
          </a:solidFill>
          <a:ln w="19050">
            <a:solidFill>
              <a:srgbClr val="9F31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besoins de santé,  </a:t>
            </a:r>
            <a:r>
              <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somatiques ou psychiques : fonctions locomotrices, fonctions mentales, psychiques, prendre soin de sa santé… </a:t>
            </a:r>
          </a:p>
        </p:txBody>
      </p:sp>
      <p:sp>
        <p:nvSpPr>
          <p:cNvPr id="31" name="Rectangle : coins arrondis 30">
            <a:extLst>
              <a:ext uri="{FF2B5EF4-FFF2-40B4-BE49-F238E27FC236}">
                <a16:creationId xmlns:a16="http://schemas.microsoft.com/office/drawing/2014/main" id="{78462763-4025-4085-84C8-C6CFAD5DA4C4}"/>
              </a:ext>
            </a:extLst>
          </p:cNvPr>
          <p:cNvSpPr/>
          <p:nvPr/>
        </p:nvSpPr>
        <p:spPr>
          <a:xfrm>
            <a:off x="2289909" y="4243467"/>
            <a:ext cx="1466757" cy="1872963"/>
          </a:xfrm>
          <a:prstGeom prst="roundRect">
            <a:avLst/>
          </a:prstGeom>
          <a:solidFill>
            <a:schemeClr val="bg2">
              <a:lumMod val="90000"/>
            </a:schemeClr>
          </a:solidFill>
          <a:ln w="19050">
            <a:solidFill>
              <a:srgbClr val="9F31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besoins en terme de participation sociale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accès aux droits et à la citoyenneté,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participer à la vie sociale et se déplacer,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insertion sociale et professionnelle 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besoins en matière de ressources et d’autosuffisance économique</a:t>
            </a:r>
          </a:p>
        </p:txBody>
      </p:sp>
      <p:sp>
        <p:nvSpPr>
          <p:cNvPr id="32" name="Rectangle : coins arrondis 31">
            <a:extLst>
              <a:ext uri="{FF2B5EF4-FFF2-40B4-BE49-F238E27FC236}">
                <a16:creationId xmlns:a16="http://schemas.microsoft.com/office/drawing/2014/main" id="{D19D1C98-D657-4134-8CDF-B1E8F1077AD2}"/>
              </a:ext>
            </a:extLst>
          </p:cNvPr>
          <p:cNvSpPr/>
          <p:nvPr/>
        </p:nvSpPr>
        <p:spPr>
          <a:xfrm>
            <a:off x="512731" y="5364490"/>
            <a:ext cx="1466756" cy="968367"/>
          </a:xfrm>
          <a:prstGeom prst="roundRect">
            <a:avLst/>
          </a:prstGeom>
          <a:solidFill>
            <a:schemeClr val="bg2">
              <a:lumMod val="90000"/>
            </a:schemeClr>
          </a:solidFill>
          <a:ln w="19050">
            <a:solidFill>
              <a:srgbClr val="9F31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besoins en matière d’autonomie : </a:t>
            </a:r>
            <a:r>
              <a:rPr kumimoji="0" lang="fr-FR" sz="9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entretien personnel, interactions avec autrui, mobilité</a:t>
            </a:r>
          </a:p>
        </p:txBody>
      </p:sp>
      <p:sp>
        <p:nvSpPr>
          <p:cNvPr id="33" name="Flèche : courbe vers la droite 32">
            <a:extLst>
              <a:ext uri="{FF2B5EF4-FFF2-40B4-BE49-F238E27FC236}">
                <a16:creationId xmlns:a16="http://schemas.microsoft.com/office/drawing/2014/main" id="{D962EECF-236A-4A32-B4CB-FFCDC9A2629D}"/>
              </a:ext>
            </a:extLst>
          </p:cNvPr>
          <p:cNvSpPr/>
          <p:nvPr/>
        </p:nvSpPr>
        <p:spPr>
          <a:xfrm rot="20591256">
            <a:off x="1192466" y="4710277"/>
            <a:ext cx="211559" cy="622723"/>
          </a:xfrm>
          <a:prstGeom prst="curvedRightArrow">
            <a:avLst/>
          </a:prstGeom>
          <a:solidFill>
            <a:srgbClr val="CD5BAF"/>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lèche : courbe vers la droite 33">
            <a:extLst>
              <a:ext uri="{FF2B5EF4-FFF2-40B4-BE49-F238E27FC236}">
                <a16:creationId xmlns:a16="http://schemas.microsoft.com/office/drawing/2014/main" id="{91A629AA-B0F5-4481-9F5C-A72E34CE761C}"/>
              </a:ext>
            </a:extLst>
          </p:cNvPr>
          <p:cNvSpPr/>
          <p:nvPr/>
        </p:nvSpPr>
        <p:spPr>
          <a:xfrm rot="6933940">
            <a:off x="2024641" y="3622851"/>
            <a:ext cx="211559" cy="622723"/>
          </a:xfrm>
          <a:prstGeom prst="curvedRightArrow">
            <a:avLst/>
          </a:prstGeom>
          <a:solidFill>
            <a:srgbClr val="CD5BAF"/>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ZoneTexte 34">
            <a:extLst>
              <a:ext uri="{FF2B5EF4-FFF2-40B4-BE49-F238E27FC236}">
                <a16:creationId xmlns:a16="http://schemas.microsoft.com/office/drawing/2014/main" id="{B3633102-F207-4B05-8334-4289D67DAC2F}"/>
              </a:ext>
            </a:extLst>
          </p:cNvPr>
          <p:cNvSpPr txBox="1"/>
          <p:nvPr/>
        </p:nvSpPr>
        <p:spPr>
          <a:xfrm>
            <a:off x="1634717" y="5050413"/>
            <a:ext cx="74502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Jeune DV accompagné</a:t>
            </a:r>
          </a:p>
        </p:txBody>
      </p:sp>
      <p:pic>
        <p:nvPicPr>
          <p:cNvPr id="19" name="Image 18">
            <a:extLst>
              <a:ext uri="{FF2B5EF4-FFF2-40B4-BE49-F238E27FC236}">
                <a16:creationId xmlns:a16="http://schemas.microsoft.com/office/drawing/2014/main" id="{A11C6321-56AE-447B-B6F3-C35640B45B4E}"/>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384445" y="1468381"/>
            <a:ext cx="350293" cy="350293"/>
          </a:xfrm>
          <a:prstGeom prst="rect">
            <a:avLst/>
          </a:prstGeom>
        </p:spPr>
      </p:pic>
      <p:sp>
        <p:nvSpPr>
          <p:cNvPr id="36" name="Rectangle 35">
            <a:extLst>
              <a:ext uri="{FF2B5EF4-FFF2-40B4-BE49-F238E27FC236}">
                <a16:creationId xmlns:a16="http://schemas.microsoft.com/office/drawing/2014/main" id="{FF25552B-6A5B-404C-8018-4625CD119169}"/>
              </a:ext>
            </a:extLst>
          </p:cNvPr>
          <p:cNvSpPr>
            <a:spLocks/>
          </p:cNvSpPr>
          <p:nvPr/>
        </p:nvSpPr>
        <p:spPr>
          <a:xfrm>
            <a:off x="3884774" y="1936344"/>
            <a:ext cx="3317314" cy="0"/>
          </a:xfrm>
          <a:prstGeom prst="rect">
            <a:avLst/>
          </a:prstGeom>
          <a:solidFill>
            <a:schemeClr val="accent1">
              <a:lumMod val="75000"/>
            </a:schemeClr>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153664FB-39D8-40E7-8C3F-112451F85165}"/>
              </a:ext>
            </a:extLst>
          </p:cNvPr>
          <p:cNvSpPr>
            <a:spLocks noChangeAspect="1"/>
          </p:cNvSpPr>
          <p:nvPr/>
        </p:nvSpPr>
        <p:spPr>
          <a:xfrm>
            <a:off x="3884774" y="1430117"/>
            <a:ext cx="438612" cy="438346"/>
          </a:xfrm>
          <a:prstGeom prst="ellipse">
            <a:avLst/>
          </a:prstGeom>
          <a:solidFill>
            <a:srgbClr val="9F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Image 38">
            <a:extLst>
              <a:ext uri="{FF2B5EF4-FFF2-40B4-BE49-F238E27FC236}">
                <a16:creationId xmlns:a16="http://schemas.microsoft.com/office/drawing/2014/main" id="{6571359C-B8D8-45C0-82DD-78C6A26472B7}"/>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tretch>
            <a:fillRect/>
          </a:stretch>
        </p:blipFill>
        <p:spPr>
          <a:xfrm>
            <a:off x="3957936" y="1510534"/>
            <a:ext cx="292288" cy="292288"/>
          </a:xfrm>
          <a:prstGeom prst="rect">
            <a:avLst/>
          </a:prstGeom>
        </p:spPr>
      </p:pic>
      <p:sp>
        <p:nvSpPr>
          <p:cNvPr id="41" name="Rectangle : coins arrondis 40">
            <a:extLst>
              <a:ext uri="{FF2B5EF4-FFF2-40B4-BE49-F238E27FC236}">
                <a16:creationId xmlns:a16="http://schemas.microsoft.com/office/drawing/2014/main" id="{3169556D-A7E1-4D81-B107-31D2D4A2966B}"/>
              </a:ext>
            </a:extLst>
          </p:cNvPr>
          <p:cNvSpPr/>
          <p:nvPr/>
        </p:nvSpPr>
        <p:spPr>
          <a:xfrm>
            <a:off x="4150589" y="4759158"/>
            <a:ext cx="3146471" cy="1799582"/>
          </a:xfrm>
          <a:prstGeom prst="roundRect">
            <a:avLst/>
          </a:prstGeom>
          <a:noFill/>
          <a:ln w="19050">
            <a:solidFill>
              <a:srgbClr val="9F31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Certaines étapes de la vie des jeunes font l’objet de besoins d’accompagnement plus marqués</a:t>
            </a:r>
            <a:r>
              <a:rPr kumimoji="0" lang="fr-FR"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Ainsi les professionnels du SAIDV soulignent qu’à l’occasion des changements d’établissement scolaire, l’arrivée en CP, en 6</a:t>
            </a:r>
            <a:r>
              <a:rPr kumimoji="0" lang="fr-FR" sz="1050" b="0" i="0" u="none" strike="noStrike" kern="1200" cap="none" spc="0" normalizeH="0" baseline="30000" noProof="0" dirty="0">
                <a:ln>
                  <a:noFill/>
                </a:ln>
                <a:solidFill>
                  <a:prstClr val="black">
                    <a:lumMod val="65000"/>
                    <a:lumOff val="35000"/>
                  </a:prstClr>
                </a:solidFill>
                <a:effectLst/>
                <a:uLnTx/>
                <a:uFillTx/>
                <a:latin typeface="Calibri" panose="020F0502020204030204"/>
                <a:ea typeface="+mn-ea"/>
                <a:cs typeface="+mn-cs"/>
              </a:rPr>
              <a:t>e</a:t>
            </a:r>
            <a:r>
              <a:rPr kumimoji="0" lang="fr-FR"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ou encore le début des études supérieures ou de la vie active, les jeunes ont davantage besoin de l’aide des professionnels du SAIDV pour démystifier</a:t>
            </a:r>
            <a:r>
              <a:rPr kumimoji="0" lang="fr-FR" sz="1050" b="0" i="0" u="none" strike="noStrike" kern="1200" cap="none" spc="0" normalizeH="0" noProof="0" dirty="0">
                <a:ln>
                  <a:noFill/>
                </a:ln>
                <a:solidFill>
                  <a:prstClr val="black">
                    <a:lumMod val="65000"/>
                    <a:lumOff val="35000"/>
                  </a:prstClr>
                </a:solidFill>
                <a:effectLst/>
                <a:uLnTx/>
                <a:uFillTx/>
                <a:latin typeface="Calibri" panose="020F0502020204030204"/>
                <a:ea typeface="+mn-ea"/>
                <a:cs typeface="+mn-cs"/>
              </a:rPr>
              <a:t> les étapes de vie </a:t>
            </a:r>
            <a:r>
              <a:rPr kumimoji="0" lang="fr-FR"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impactant leur quotidien. </a:t>
            </a:r>
          </a:p>
        </p:txBody>
      </p:sp>
      <p:sp>
        <p:nvSpPr>
          <p:cNvPr id="3" name="ZoneTexte 2">
            <a:extLst>
              <a:ext uri="{FF2B5EF4-FFF2-40B4-BE49-F238E27FC236}">
                <a16:creationId xmlns:a16="http://schemas.microsoft.com/office/drawing/2014/main" id="{81FCE817-0A2F-4381-97F1-B43D43EAB43D}"/>
              </a:ext>
            </a:extLst>
          </p:cNvPr>
          <p:cNvSpPr txBox="1"/>
          <p:nvPr/>
        </p:nvSpPr>
        <p:spPr>
          <a:xfrm>
            <a:off x="738671" y="1470231"/>
            <a:ext cx="2846764" cy="33855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Des besoins repérés</a:t>
            </a:r>
            <a:endPar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D5C7C584-08CB-4352-9EC3-F2F526DFF3D9}"/>
              </a:ext>
            </a:extLst>
          </p:cNvPr>
          <p:cNvSpPr txBox="1"/>
          <p:nvPr/>
        </p:nvSpPr>
        <p:spPr>
          <a:xfrm>
            <a:off x="4358064" y="1486194"/>
            <a:ext cx="24216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L’évolution des besoins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 avec coin arrondi et coin rogné en haut 23">
            <a:extLst>
              <a:ext uri="{FF2B5EF4-FFF2-40B4-BE49-F238E27FC236}">
                <a16:creationId xmlns:a16="http://schemas.microsoft.com/office/drawing/2014/main" id="{E455F9FC-27A1-4F08-A144-BF845E4B93C2}"/>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5" name="ZoneTexte 24">
            <a:extLst>
              <a:ext uri="{FF2B5EF4-FFF2-40B4-BE49-F238E27FC236}">
                <a16:creationId xmlns:a16="http://schemas.microsoft.com/office/drawing/2014/main" id="{CF198F6D-A18B-4A77-9548-4FD5937BB8AD}"/>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69759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596FA699-9220-4251-8E97-EB931FBE1A57}"/>
              </a:ext>
            </a:extLst>
          </p:cNvPr>
          <p:cNvSpPr>
            <a:spLocks noChangeAspect="1"/>
          </p:cNvSpPr>
          <p:nvPr/>
        </p:nvSpPr>
        <p:spPr>
          <a:xfrm>
            <a:off x="340286" y="1438570"/>
            <a:ext cx="438612" cy="438346"/>
          </a:xfrm>
          <a:prstGeom prst="ellipse">
            <a:avLst/>
          </a:prstGeom>
          <a:solidFill>
            <a:srgbClr val="BA3898"/>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30EF03F2-0EF6-460C-9907-3905877AD092}"/>
              </a:ext>
            </a:extLst>
          </p:cNvPr>
          <p:cNvSpPr/>
          <p:nvPr/>
        </p:nvSpPr>
        <p:spPr>
          <a:xfrm>
            <a:off x="282208" y="1454077"/>
            <a:ext cx="6944616" cy="4758387"/>
          </a:xfrm>
          <a:prstGeom prst="rect">
            <a:avLst/>
          </a:prstGeom>
        </p:spPr>
        <p:txBody>
          <a:bodyPr wrap="square" numCol="1" spcCol="360000">
            <a:noAutofit/>
          </a:bodyPr>
          <a:lstStyle/>
          <a:p>
            <a:pPr lvl="0" algn="just">
              <a:spcBef>
                <a:spcPts val="300"/>
              </a:spcBef>
              <a:spcAft>
                <a:spcPts val="300"/>
              </a:spcAft>
            </a:pPr>
            <a:r>
              <a:rPr lang="fr-FR" sz="2000" dirty="0">
                <a:solidFill>
                  <a:srgbClr val="E7E6E6">
                    <a:lumMod val="50000"/>
                  </a:srgbClr>
                </a:solidFill>
              </a:rPr>
              <a:t>	 </a:t>
            </a:r>
            <a:r>
              <a:rPr lang="fr-FR" sz="1600" dirty="0">
                <a:solidFill>
                  <a:srgbClr val="E7E6E6">
                    <a:lumMod val="50000"/>
                  </a:srgbClr>
                </a:solidFill>
              </a:rPr>
              <a:t>Les missions du SAIDV et les orientations des politiques publiques</a:t>
            </a:r>
          </a:p>
          <a:p>
            <a:pPr algn="just">
              <a:spcBef>
                <a:spcPts val="300"/>
              </a:spcBef>
              <a:spcAft>
                <a:spcPts val="300"/>
              </a:spcAft>
            </a:pPr>
            <a:endParaRPr lang="fr-FR" sz="500" dirty="0">
              <a:solidFill>
                <a:schemeClr val="bg2">
                  <a:lumMod val="50000"/>
                </a:schemeClr>
              </a:solidFill>
              <a:latin typeface="Calibri" panose="020F0502020204030204" pitchFamily="34" charset="0"/>
              <a:cs typeface="Times New Roman" panose="02020603050405020304" pitchFamily="18" charset="0"/>
            </a:endParaRPr>
          </a:p>
          <a:p>
            <a:pPr algn="just">
              <a:spcBef>
                <a:spcPts val="300"/>
              </a:spcBef>
              <a:spcAft>
                <a:spcPts val="300"/>
              </a:spcAft>
            </a:pPr>
            <a:r>
              <a:rPr lang="fr-FR" sz="1100" b="1" i="1" dirty="0">
                <a:solidFill>
                  <a:srgbClr val="9F3182"/>
                </a:solidFill>
                <a:latin typeface="Calibri" panose="020F0502020204030204" pitchFamily="34" charset="0"/>
                <a:cs typeface="Times New Roman" panose="02020603050405020304" pitchFamily="18" charset="0"/>
              </a:rPr>
              <a:t>Les textes de références</a:t>
            </a: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p:txBody>
      </p:sp>
      <p:sp>
        <p:nvSpPr>
          <p:cNvPr id="92" name="ZoneTexte 91">
            <a:extLst>
              <a:ext uri="{FF2B5EF4-FFF2-40B4-BE49-F238E27FC236}">
                <a16:creationId xmlns:a16="http://schemas.microsoft.com/office/drawing/2014/main" id="{BEDC6DF6-4411-4104-A86B-288CCBC31941}"/>
              </a:ext>
            </a:extLst>
          </p:cNvPr>
          <p:cNvSpPr txBox="1"/>
          <p:nvPr/>
        </p:nvSpPr>
        <p:spPr>
          <a:xfrm>
            <a:off x="1231792" y="1010367"/>
            <a:ext cx="6362535" cy="338554"/>
          </a:xfrm>
          <a:prstGeom prst="rect">
            <a:avLst/>
          </a:prstGeom>
          <a:noFill/>
        </p:spPr>
        <p:txBody>
          <a:bodyPr wrap="square" rtlCol="0">
            <a:spAutoFit/>
          </a:bodyPr>
          <a:lstStyle/>
          <a:p>
            <a:r>
              <a:rPr lang="fr-FR" sz="1600" b="1" kern="0" dirty="0">
                <a:solidFill>
                  <a:srgbClr val="BA3898"/>
                </a:solidFill>
              </a:rPr>
              <a:t>2.4</a:t>
            </a:r>
            <a:r>
              <a:rPr lang="fr-FR" sz="1600" b="1" i="1" kern="0" dirty="0">
                <a:solidFill>
                  <a:srgbClr val="BA3898"/>
                </a:solidFill>
              </a:rPr>
              <a:t>. </a:t>
            </a:r>
            <a:r>
              <a:rPr lang="fr-FR" sz="1600" b="1" i="1" u="sng" kern="0" dirty="0">
                <a:solidFill>
                  <a:srgbClr val="BA3898"/>
                </a:solidFill>
              </a:rPr>
              <a:t>Un acteur à part entière des orientations des politiques publiques </a:t>
            </a:r>
            <a:endParaRPr lang="fr-FR" sz="1600" b="1" i="1" u="sng" dirty="0">
              <a:solidFill>
                <a:srgbClr val="BA3898"/>
              </a:solidFill>
            </a:endParaRPr>
          </a:p>
        </p:txBody>
      </p:sp>
      <p:sp>
        <p:nvSpPr>
          <p:cNvPr id="18" name="Rectangle 17">
            <a:extLst>
              <a:ext uri="{FF2B5EF4-FFF2-40B4-BE49-F238E27FC236}">
                <a16:creationId xmlns:a16="http://schemas.microsoft.com/office/drawing/2014/main" id="{32992CFD-A469-4FD8-AC20-85B95483A9D8}"/>
              </a:ext>
            </a:extLst>
          </p:cNvPr>
          <p:cNvSpPr/>
          <p:nvPr/>
        </p:nvSpPr>
        <p:spPr>
          <a:xfrm>
            <a:off x="3764906" y="2782865"/>
            <a:ext cx="3384000" cy="147732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fr-FR" sz="1000" dirty="0">
                <a:solidFill>
                  <a:schemeClr val="tx1"/>
                </a:solidFill>
              </a:rPr>
              <a:t>Promeut l'autonomie, la protection des personnes, la cohésion sociale et l'exercice de la citoyenneté ;</a:t>
            </a:r>
          </a:p>
          <a:p>
            <a:pPr marL="171450" indent="-171450" algn="just">
              <a:buFont typeface="Arial" panose="020B0604020202020204" pitchFamily="34" charset="0"/>
              <a:buChar char="•"/>
            </a:pPr>
            <a:r>
              <a:rPr lang="fr-FR" sz="1000" dirty="0">
                <a:solidFill>
                  <a:schemeClr val="tx1"/>
                </a:solidFill>
              </a:rPr>
              <a:t>Repose l'action sur l’évaluation continue des besoins et des attentes des personnes accompagnées ;</a:t>
            </a:r>
          </a:p>
          <a:p>
            <a:pPr marL="171450" indent="-171450" algn="just">
              <a:buFont typeface="Arial" panose="020B0604020202020204" pitchFamily="34" charset="0"/>
              <a:buChar char="•"/>
            </a:pPr>
            <a:r>
              <a:rPr lang="fr-FR" sz="1000" dirty="0">
                <a:solidFill>
                  <a:schemeClr val="tx1"/>
                </a:solidFill>
              </a:rPr>
              <a:t>Suppose de conduire l'action dans le respect de la dignité, avec l'objectif de répondre de façon adaptée aux besoins de chacun d'entre eux ;</a:t>
            </a:r>
          </a:p>
          <a:p>
            <a:pPr marL="171450" indent="-171450" algn="just">
              <a:buFont typeface="Arial" panose="020B0604020202020204" pitchFamily="34" charset="0"/>
              <a:buChar char="•"/>
            </a:pPr>
            <a:r>
              <a:rPr lang="fr-FR" sz="1000" dirty="0">
                <a:solidFill>
                  <a:schemeClr val="tx1"/>
                </a:solidFill>
              </a:rPr>
              <a:t>Implique la formalisation d’un projet personnalisé pour chaque personne accompagnée.</a:t>
            </a:r>
          </a:p>
        </p:txBody>
      </p:sp>
      <p:sp>
        <p:nvSpPr>
          <p:cNvPr id="23" name="Rectangle 22">
            <a:extLst>
              <a:ext uri="{FF2B5EF4-FFF2-40B4-BE49-F238E27FC236}">
                <a16:creationId xmlns:a16="http://schemas.microsoft.com/office/drawing/2014/main" id="{508EF9C2-2112-42F6-A472-C43F29223575}"/>
              </a:ext>
            </a:extLst>
          </p:cNvPr>
          <p:cNvSpPr/>
          <p:nvPr/>
        </p:nvSpPr>
        <p:spPr>
          <a:xfrm>
            <a:off x="3754516" y="2369582"/>
            <a:ext cx="3384000" cy="375038"/>
          </a:xfrm>
          <a:prstGeom prst="rect">
            <a:avLst/>
          </a:prstGeom>
          <a:solidFill>
            <a:srgbClr val="BA3898">
              <a:alpha val="50000"/>
            </a:srgb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50" b="1" dirty="0">
                <a:solidFill>
                  <a:schemeClr val="tx1">
                    <a:lumMod val="75000"/>
                    <a:lumOff val="25000"/>
                  </a:schemeClr>
                </a:solidFill>
                <a:cs typeface="Times New Roman" panose="02020603050405020304" pitchFamily="18" charset="0"/>
              </a:rPr>
              <a:t>L’action sociale et médico-sociale</a:t>
            </a:r>
          </a:p>
          <a:p>
            <a:pPr algn="ctr"/>
            <a:r>
              <a:rPr lang="fr-FR" sz="1050" b="1" dirty="0">
                <a:solidFill>
                  <a:schemeClr val="tx1">
                    <a:lumMod val="75000"/>
                    <a:lumOff val="25000"/>
                  </a:schemeClr>
                </a:solidFill>
                <a:cs typeface="Times New Roman" panose="02020603050405020304" pitchFamily="18" charset="0"/>
              </a:rPr>
              <a:t> (loi du 2 janvier 2002)</a:t>
            </a:r>
          </a:p>
        </p:txBody>
      </p:sp>
      <p:sp>
        <p:nvSpPr>
          <p:cNvPr id="28" name="Rectangle 27">
            <a:extLst>
              <a:ext uri="{FF2B5EF4-FFF2-40B4-BE49-F238E27FC236}">
                <a16:creationId xmlns:a16="http://schemas.microsoft.com/office/drawing/2014/main" id="{E89B6246-3F00-4900-AD5A-25B81EBC7B24}"/>
              </a:ext>
            </a:extLst>
          </p:cNvPr>
          <p:cNvSpPr/>
          <p:nvPr/>
        </p:nvSpPr>
        <p:spPr>
          <a:xfrm>
            <a:off x="3764906" y="4496128"/>
            <a:ext cx="3384000" cy="375038"/>
          </a:xfrm>
          <a:prstGeom prst="rect">
            <a:avLst/>
          </a:prstGeom>
          <a:solidFill>
            <a:srgbClr val="BA3898">
              <a:alpha val="50000"/>
            </a:srgb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50" b="1" dirty="0">
                <a:solidFill>
                  <a:schemeClr val="tx1">
                    <a:lumMod val="75000"/>
                    <a:lumOff val="25000"/>
                  </a:schemeClr>
                </a:solidFill>
                <a:cs typeface="Times New Roman" panose="02020603050405020304" pitchFamily="18" charset="0"/>
              </a:rPr>
              <a:t>La loi en faveur des personnes en situation de handicap </a:t>
            </a:r>
            <a:br>
              <a:rPr lang="fr-FR" sz="1050" b="1" dirty="0">
                <a:solidFill>
                  <a:schemeClr val="tx1">
                    <a:lumMod val="75000"/>
                    <a:lumOff val="25000"/>
                  </a:schemeClr>
                </a:solidFill>
                <a:cs typeface="Times New Roman" panose="02020603050405020304" pitchFamily="18" charset="0"/>
              </a:rPr>
            </a:br>
            <a:r>
              <a:rPr lang="fr-FR" sz="1050" b="1" dirty="0">
                <a:solidFill>
                  <a:schemeClr val="tx1">
                    <a:lumMod val="75000"/>
                    <a:lumOff val="25000"/>
                  </a:schemeClr>
                </a:solidFill>
                <a:cs typeface="Times New Roman" panose="02020603050405020304" pitchFamily="18" charset="0"/>
              </a:rPr>
              <a:t>(loi n°2005-102 du 11 février 2005)</a:t>
            </a:r>
          </a:p>
        </p:txBody>
      </p:sp>
      <p:pic>
        <p:nvPicPr>
          <p:cNvPr id="51" name="Image 50">
            <a:extLst>
              <a:ext uri="{FF2B5EF4-FFF2-40B4-BE49-F238E27FC236}">
                <a16:creationId xmlns:a16="http://schemas.microsoft.com/office/drawing/2014/main" id="{50C96A81-CDEF-4210-848B-1C2784FF1213}"/>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16949" y="1521856"/>
            <a:ext cx="284949" cy="284949"/>
          </a:xfrm>
          <a:prstGeom prst="rect">
            <a:avLst/>
          </a:prstGeom>
        </p:spPr>
      </p:pic>
      <p:sp>
        <p:nvSpPr>
          <p:cNvPr id="24" name="Rectangle 23">
            <a:extLst>
              <a:ext uri="{FF2B5EF4-FFF2-40B4-BE49-F238E27FC236}">
                <a16:creationId xmlns:a16="http://schemas.microsoft.com/office/drawing/2014/main" id="{387DEC02-C3A3-4AFF-8738-170A703E381F}"/>
              </a:ext>
            </a:extLst>
          </p:cNvPr>
          <p:cNvSpPr>
            <a:spLocks/>
          </p:cNvSpPr>
          <p:nvPr/>
        </p:nvSpPr>
        <p:spPr>
          <a:xfrm>
            <a:off x="364023" y="1946176"/>
            <a:ext cx="6840000" cy="0"/>
          </a:xfrm>
          <a:prstGeom prst="rec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a:extLst>
              <a:ext uri="{FF2B5EF4-FFF2-40B4-BE49-F238E27FC236}">
                <a16:creationId xmlns:a16="http://schemas.microsoft.com/office/drawing/2014/main" id="{E2E59270-2D2A-4836-8A2B-E45CFE79552C}"/>
              </a:ext>
            </a:extLst>
          </p:cNvPr>
          <p:cNvSpPr>
            <a:spLocks noGrp="1"/>
          </p:cNvSpPr>
          <p:nvPr>
            <p:ph type="sldNum" sz="quarter" idx="4"/>
          </p:nvPr>
        </p:nvSpPr>
        <p:spPr/>
        <p:txBody>
          <a:bodyPr/>
          <a:lstStyle/>
          <a:p>
            <a:fld id="{783F95A4-AEF2-4187-971F-58B8102EF8C3}" type="slidenum">
              <a:rPr lang="fr-FR" smtClean="0"/>
              <a:t>12</a:t>
            </a:fld>
            <a:endParaRPr lang="fr-FR" dirty="0"/>
          </a:p>
        </p:txBody>
      </p:sp>
      <p:sp>
        <p:nvSpPr>
          <p:cNvPr id="19" name="Rectangle 18">
            <a:extLst>
              <a:ext uri="{FF2B5EF4-FFF2-40B4-BE49-F238E27FC236}">
                <a16:creationId xmlns:a16="http://schemas.microsoft.com/office/drawing/2014/main" id="{DAB58AA9-D566-4430-9219-373B5DF0018F}"/>
              </a:ext>
            </a:extLst>
          </p:cNvPr>
          <p:cNvSpPr/>
          <p:nvPr/>
        </p:nvSpPr>
        <p:spPr>
          <a:xfrm>
            <a:off x="3769445" y="4891989"/>
            <a:ext cx="3384000" cy="169135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buFont typeface="Arial" panose="020B0604020202020204" pitchFamily="34" charset="0"/>
              <a:buChar char="•"/>
            </a:pPr>
            <a:r>
              <a:rPr lang="fr-FR" sz="1000" dirty="0">
                <a:solidFill>
                  <a:schemeClr val="tx1"/>
                </a:solidFill>
              </a:rPr>
              <a:t>Rappelle les droits fondamentaux des personnes en situation de handicap ;</a:t>
            </a:r>
          </a:p>
          <a:p>
            <a:pPr marL="171450" lvl="0" indent="-171450" algn="just">
              <a:buFont typeface="Arial" panose="020B0604020202020204" pitchFamily="34" charset="0"/>
              <a:buChar char="•"/>
            </a:pPr>
            <a:r>
              <a:rPr lang="fr-FR" sz="1000" dirty="0">
                <a:solidFill>
                  <a:schemeClr val="tx1"/>
                </a:solidFill>
              </a:rPr>
              <a:t>Reconnait le droit à compensation quelle que soit l'origine du handicap et l’âge ;</a:t>
            </a:r>
          </a:p>
          <a:p>
            <a:pPr marL="171450" lvl="0" indent="-171450" algn="just">
              <a:buFont typeface="Arial" panose="020B0604020202020204" pitchFamily="34" charset="0"/>
              <a:buChar char="•"/>
            </a:pPr>
            <a:r>
              <a:rPr lang="fr-FR" sz="1000" dirty="0">
                <a:solidFill>
                  <a:schemeClr val="tx1"/>
                </a:solidFill>
              </a:rPr>
              <a:t>Reconnait le droit à la scolarisation de chaque enfant dans l'école de son quartier ;</a:t>
            </a:r>
          </a:p>
          <a:p>
            <a:pPr marL="171450" lvl="0" indent="-171450" algn="just">
              <a:buFont typeface="Arial" panose="020B0604020202020204" pitchFamily="34" charset="0"/>
              <a:buChar char="•"/>
            </a:pPr>
            <a:r>
              <a:rPr lang="fr-FR" sz="1000" dirty="0">
                <a:solidFill>
                  <a:schemeClr val="tx1"/>
                </a:solidFill>
              </a:rPr>
              <a:t>Promeut le statut de la personne en situation de handicap comme un citoyen à part entière ;</a:t>
            </a:r>
          </a:p>
          <a:p>
            <a:pPr marL="171450" lvl="0" indent="-171450" algn="just">
              <a:buFont typeface="Arial" panose="020B0604020202020204" pitchFamily="34" charset="0"/>
              <a:buChar char="•"/>
            </a:pPr>
            <a:r>
              <a:rPr lang="fr-FR" sz="1000" dirty="0">
                <a:solidFill>
                  <a:schemeClr val="tx1"/>
                </a:solidFill>
              </a:rPr>
              <a:t>Améliore l'accessibilité des personnes en situation de handicap aux lieux publics et services.</a:t>
            </a:r>
          </a:p>
        </p:txBody>
      </p:sp>
      <p:sp>
        <p:nvSpPr>
          <p:cNvPr id="16" name="Rectangle 15">
            <a:extLst>
              <a:ext uri="{FF2B5EF4-FFF2-40B4-BE49-F238E27FC236}">
                <a16:creationId xmlns:a16="http://schemas.microsoft.com/office/drawing/2014/main" id="{65DE8180-1BA1-4F33-AC9B-064CF6B4D5EA}"/>
              </a:ext>
            </a:extLst>
          </p:cNvPr>
          <p:cNvSpPr/>
          <p:nvPr/>
        </p:nvSpPr>
        <p:spPr>
          <a:xfrm>
            <a:off x="340286" y="2352313"/>
            <a:ext cx="3221312" cy="7438827"/>
          </a:xfrm>
          <a:prstGeom prst="rect">
            <a:avLst/>
          </a:prstGeom>
          <a:solidFill>
            <a:schemeClr val="bg1">
              <a:lumMod val="95000"/>
            </a:schemeClr>
          </a:solidFill>
          <a:ln>
            <a:noFill/>
          </a:ln>
          <a:effectLst/>
        </p:spPr>
        <p:txBody>
          <a:bodyPr wrap="square">
            <a:noAutofit/>
          </a:bodyPr>
          <a:lstStyle/>
          <a:p>
            <a:pPr lvl="0" algn="just">
              <a:spcBef>
                <a:spcPts val="300"/>
              </a:spcBef>
              <a:spcAft>
                <a:spcPts val="300"/>
              </a:spcAft>
            </a:pPr>
            <a:r>
              <a:rPr lang="fr-FR" sz="1000" dirty="0">
                <a:latin typeface="Calibri" panose="020F0502020204030204" pitchFamily="34" charset="0"/>
                <a:cs typeface="Times New Roman" panose="02020603050405020304" pitchFamily="18" charset="0"/>
              </a:rPr>
              <a:t>Le SAIDV d’Agnetz est une structure qui répond au Code de l’Action Sociale et des Familles (CASF). A ce titre, elle s’inscrit dans la dynamique générale de promotion de «  l’autonomie et la protection des personnes, la cohésion sociale, l’exercice de la citoyenneté » et de prévention «  des exclusions et à en corriger les effets ». </a:t>
            </a:r>
          </a:p>
          <a:p>
            <a:pPr lvl="0" algn="just">
              <a:spcBef>
                <a:spcPts val="300"/>
              </a:spcBef>
              <a:spcAft>
                <a:spcPts val="300"/>
              </a:spcAft>
            </a:pPr>
            <a:r>
              <a:rPr lang="fr-FR" sz="1000" b="1" dirty="0">
                <a:latin typeface="Calibri" panose="020F0502020204030204" pitchFamily="34" charset="0"/>
                <a:cs typeface="Times New Roman" panose="02020603050405020304" pitchFamily="18" charset="0"/>
              </a:rPr>
              <a:t>Le code de l’action sociale et des familles définit les missions </a:t>
            </a:r>
            <a:r>
              <a:rPr lang="fr-FR" sz="1000" dirty="0">
                <a:latin typeface="Calibri" panose="020F0502020204030204" pitchFamily="34" charset="0"/>
                <a:cs typeface="Times New Roman" panose="02020603050405020304" pitchFamily="18" charset="0"/>
              </a:rPr>
              <a:t>qui doivent mettre en œuvre</a:t>
            </a:r>
            <a:r>
              <a:rPr lang="fr-FR" sz="1000" b="1" dirty="0">
                <a:latin typeface="Calibri" panose="020F0502020204030204" pitchFamily="34" charset="0"/>
                <a:cs typeface="Times New Roman" panose="02020603050405020304" pitchFamily="18" charset="0"/>
              </a:rPr>
              <a:t> </a:t>
            </a:r>
            <a:r>
              <a:rPr lang="fr-FR" sz="1000" dirty="0">
                <a:latin typeface="Calibri" panose="020F0502020204030204" pitchFamily="34" charset="0"/>
                <a:cs typeface="Times New Roman" panose="02020603050405020304" pitchFamily="18" charset="0"/>
              </a:rPr>
              <a:t>les établissements et services accompagnant des enfants ou adolescents atteints de déficience visuelle grave ou de cécité : </a:t>
            </a:r>
          </a:p>
          <a:p>
            <a:pPr marL="171450" lvl="0" indent="-171450" algn="just">
              <a:spcBef>
                <a:spcPts val="300"/>
              </a:spcBef>
              <a:buFont typeface="Arial" panose="020B0604020202020204" pitchFamily="34" charset="0"/>
              <a:buChar char="•"/>
            </a:pPr>
            <a:r>
              <a:rPr lang="fr-FR" sz="1000" dirty="0"/>
              <a:t>Une </a:t>
            </a:r>
            <a:r>
              <a:rPr lang="fr-FR" sz="1000" u="sng" dirty="0"/>
              <a:t>surveillance médicale</a:t>
            </a:r>
            <a:r>
              <a:rPr lang="fr-FR" sz="1000" dirty="0"/>
              <a:t>, notamment de l’état visuel (nature, importance, évolutivité, correction s’il y a lieu), et de ses conséquences sur le développement de l’enfant ou de l’adolescent et des déficiences associées éventuelles.</a:t>
            </a:r>
          </a:p>
          <a:p>
            <a:pPr marL="171450" lvl="0" indent="-171450" algn="just">
              <a:spcBef>
                <a:spcPts val="300"/>
              </a:spcBef>
              <a:buFont typeface="Arial" panose="020B0604020202020204" pitchFamily="34" charset="0"/>
              <a:buChar char="•"/>
            </a:pPr>
            <a:r>
              <a:rPr lang="fr-FR" sz="1000" u="sng" dirty="0"/>
              <a:t>L’éveil et le développement </a:t>
            </a:r>
            <a:r>
              <a:rPr lang="fr-FR" sz="1000" dirty="0"/>
              <a:t>de la relation :</a:t>
            </a:r>
          </a:p>
          <a:p>
            <a:pPr marL="176213" lvl="1" indent="-176213" algn="just">
              <a:spcBef>
                <a:spcPts val="300"/>
              </a:spcBef>
              <a:buFont typeface="Courier New" panose="02070309020205020404" pitchFamily="49" charset="0"/>
              <a:buChar char="o"/>
            </a:pPr>
            <a:r>
              <a:rPr lang="fr-FR" sz="1000" dirty="0"/>
              <a:t>Le développement des moyens sensoriels et psychomoteurs de compensation du handicap visuel .</a:t>
            </a:r>
          </a:p>
          <a:p>
            <a:pPr marL="176213" lvl="1" indent="-176213" algn="just">
              <a:spcBef>
                <a:spcPts val="300"/>
              </a:spcBef>
              <a:buFont typeface="Courier New" panose="02070309020205020404" pitchFamily="49" charset="0"/>
              <a:buChar char="o"/>
            </a:pPr>
            <a:r>
              <a:rPr lang="fr-FR" sz="1000" dirty="0"/>
              <a:t>La stimulation et le développement de la vision fonctionnelle, incluant l’utilisation éventuelle d’aides optiques ou non optiques lorsque des possibilités visuelles existent.</a:t>
            </a:r>
          </a:p>
          <a:p>
            <a:pPr marL="176213" lvl="1" indent="-176213" algn="just">
              <a:spcBef>
                <a:spcPts val="300"/>
              </a:spcBef>
              <a:buFont typeface="Courier New" panose="02070309020205020404" pitchFamily="49" charset="0"/>
              <a:buChar char="o"/>
            </a:pPr>
            <a:r>
              <a:rPr lang="fr-FR" sz="1000" dirty="0"/>
              <a:t>L'acquisition de la lecture et de l'écriture en braille, de l'écriture manuscrite, de l'utilisation de la dactylographie et de la reconnaissance des éléments de dessin en relief.</a:t>
            </a:r>
          </a:p>
          <a:p>
            <a:pPr marL="176213" lvl="1" indent="-176213" algn="just">
              <a:spcBef>
                <a:spcPts val="300"/>
              </a:spcBef>
              <a:buFont typeface="Courier New" panose="02070309020205020404" pitchFamily="49" charset="0"/>
              <a:buChar char="o"/>
            </a:pPr>
            <a:r>
              <a:rPr lang="fr-FR" sz="1000" dirty="0"/>
              <a:t>L'apprentissage de la locomotion ainsi que l'initiation, adaptée au cas de chaque enfant, aux différents matériels techniques, électroniques ou autres.</a:t>
            </a:r>
          </a:p>
          <a:p>
            <a:pPr marL="176213" lvl="1" indent="-176213" algn="just">
              <a:spcBef>
                <a:spcPts val="300"/>
              </a:spcBef>
              <a:buFont typeface="Courier New" panose="02070309020205020404" pitchFamily="49" charset="0"/>
              <a:buChar char="o"/>
            </a:pPr>
            <a:r>
              <a:rPr lang="fr-FR" sz="1000" dirty="0"/>
              <a:t>L’apprentissage des actes de la vie journalière (AVJ), avec initiation à des techniques spécifiques</a:t>
            </a:r>
          </a:p>
          <a:p>
            <a:pPr marL="171450" indent="-171450" algn="just">
              <a:spcBef>
                <a:spcPts val="300"/>
              </a:spcBef>
              <a:buFont typeface="Arial" panose="020B0604020202020204" pitchFamily="34" charset="0"/>
              <a:buChar char="•"/>
            </a:pPr>
            <a:r>
              <a:rPr lang="fr-FR" sz="1000" u="sng" dirty="0"/>
              <a:t>L'accompagnement des parents </a:t>
            </a:r>
            <a:r>
              <a:rPr lang="fr-FR" sz="1000" dirty="0"/>
              <a:t>ou des détenteurs de l'autorité parentale et de l'entourage habituel de l'enfant.</a:t>
            </a:r>
          </a:p>
          <a:p>
            <a:pPr marL="171450" indent="-171450" algn="just">
              <a:spcBef>
                <a:spcPts val="300"/>
              </a:spcBef>
              <a:buFont typeface="Arial" panose="020B0604020202020204" pitchFamily="34" charset="0"/>
              <a:buChar char="•"/>
            </a:pPr>
            <a:r>
              <a:rPr lang="fr-FR" sz="1000" dirty="0"/>
              <a:t>La définition pour chaque enfant ou adolescent d'un </a:t>
            </a:r>
            <a:r>
              <a:rPr lang="fr-FR" sz="1000" u="sng" dirty="0"/>
              <a:t>projet individualisé d'accompagnement </a:t>
            </a:r>
            <a:r>
              <a:rPr lang="fr-FR" sz="1000" dirty="0"/>
              <a:t>qui prévoit :</a:t>
            </a:r>
          </a:p>
          <a:p>
            <a:pPr marL="176213" lvl="1" indent="-171450" algn="just">
              <a:spcBef>
                <a:spcPts val="300"/>
              </a:spcBef>
              <a:buFont typeface="Courier New" panose="02070309020205020404" pitchFamily="49" charset="0"/>
              <a:buChar char="o"/>
            </a:pPr>
            <a:r>
              <a:rPr lang="fr-FR" sz="1000" dirty="0"/>
              <a:t>L'enseignement et le soutien assurant la mise en œuvre du projet personnalisé de scolarisation et permettant à chaque enfant de réaliser, en référence aux programmes scolaires en vigueur, les apprentissages nécessaires.</a:t>
            </a:r>
          </a:p>
          <a:p>
            <a:pPr marL="176213" lvl="1" indent="-171450" algn="just">
              <a:spcBef>
                <a:spcPts val="300"/>
              </a:spcBef>
              <a:buFont typeface="Courier New" panose="02070309020205020404" pitchFamily="49" charset="0"/>
              <a:buChar char="o"/>
            </a:pPr>
            <a:r>
              <a:rPr lang="fr-FR" sz="1000" dirty="0"/>
              <a:t>Des actions tendant à développer la personnalité et à faciliter l'insertion sociale.</a:t>
            </a:r>
          </a:p>
          <a:p>
            <a:pPr lvl="0" algn="just">
              <a:spcBef>
                <a:spcPts val="300"/>
              </a:spcBef>
            </a:pPr>
            <a:endParaRPr lang="fr-FR" sz="1000" dirty="0">
              <a:latin typeface="Calibri" panose="020F0502020204030204" pitchFamily="34" charset="0"/>
              <a:cs typeface="Times New Roman" panose="02020603050405020304" pitchFamily="18" charset="0"/>
            </a:endParaRPr>
          </a:p>
          <a:p>
            <a:pPr marL="171450" lvl="0" indent="-171450" algn="just">
              <a:spcBef>
                <a:spcPts val="300"/>
              </a:spcBef>
              <a:buFont typeface="Arial" panose="020B0604020202020204" pitchFamily="34" charset="0"/>
              <a:buChar char="•"/>
            </a:pPr>
            <a:endParaRPr lang="fr-FR" sz="1000" dirty="0">
              <a:latin typeface="Calibri" panose="020F0502020204030204" pitchFamily="34" charset="0"/>
              <a:cs typeface="Times New Roman" panose="02020603050405020304" pitchFamily="18" charset="0"/>
            </a:endParaRPr>
          </a:p>
        </p:txBody>
      </p:sp>
      <p:sp>
        <p:nvSpPr>
          <p:cNvPr id="15" name="Rectangle : avec coin arrondi et coin rogné en haut 14">
            <a:extLst>
              <a:ext uri="{FF2B5EF4-FFF2-40B4-BE49-F238E27FC236}">
                <a16:creationId xmlns:a16="http://schemas.microsoft.com/office/drawing/2014/main" id="{3726C146-4E42-4E92-8506-B8C5C9465C9D}"/>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17" name="ZoneTexte 16">
            <a:extLst>
              <a:ext uri="{FF2B5EF4-FFF2-40B4-BE49-F238E27FC236}">
                <a16:creationId xmlns:a16="http://schemas.microsoft.com/office/drawing/2014/main" id="{8F6265BD-5569-4414-AC2E-CAC234C6544C}"/>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73265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ZoneTexte 91">
            <a:extLst>
              <a:ext uri="{FF2B5EF4-FFF2-40B4-BE49-F238E27FC236}">
                <a16:creationId xmlns:a16="http://schemas.microsoft.com/office/drawing/2014/main" id="{BEDC6DF6-4411-4104-A86B-288CCBC31941}"/>
              </a:ext>
            </a:extLst>
          </p:cNvPr>
          <p:cNvSpPr txBox="1"/>
          <p:nvPr/>
        </p:nvSpPr>
        <p:spPr>
          <a:xfrm>
            <a:off x="1227411" y="999836"/>
            <a:ext cx="6362535" cy="338554"/>
          </a:xfrm>
          <a:prstGeom prst="rect">
            <a:avLst/>
          </a:prstGeom>
          <a:noFill/>
        </p:spPr>
        <p:txBody>
          <a:bodyPr wrap="square" rtlCol="0">
            <a:spAutoFit/>
          </a:bodyPr>
          <a:lstStyle/>
          <a:p>
            <a:r>
              <a:rPr lang="fr-FR" sz="1600" b="1" kern="0" dirty="0">
                <a:solidFill>
                  <a:srgbClr val="BA3898"/>
                </a:solidFill>
              </a:rPr>
              <a:t>2.4</a:t>
            </a:r>
            <a:r>
              <a:rPr lang="fr-FR" sz="1600" b="1" i="1" kern="0" dirty="0">
                <a:solidFill>
                  <a:srgbClr val="BA3898"/>
                </a:solidFill>
              </a:rPr>
              <a:t>. </a:t>
            </a:r>
            <a:r>
              <a:rPr lang="fr-FR" sz="1600" b="1" i="1" u="sng" kern="0" dirty="0">
                <a:solidFill>
                  <a:srgbClr val="BA3898"/>
                </a:solidFill>
              </a:rPr>
              <a:t>Un acteur à part entière des orientations des politiques publiques </a:t>
            </a:r>
            <a:endParaRPr lang="fr-FR" sz="1600" b="1" i="1" u="sng" dirty="0">
              <a:solidFill>
                <a:srgbClr val="BA3898"/>
              </a:solidFill>
            </a:endParaRPr>
          </a:p>
        </p:txBody>
      </p:sp>
      <p:sp>
        <p:nvSpPr>
          <p:cNvPr id="2" name="Espace réservé du numéro de diapositive 1">
            <a:extLst>
              <a:ext uri="{FF2B5EF4-FFF2-40B4-BE49-F238E27FC236}">
                <a16:creationId xmlns:a16="http://schemas.microsoft.com/office/drawing/2014/main" id="{E2E59270-2D2A-4836-8A2B-E45CFE79552C}"/>
              </a:ext>
            </a:extLst>
          </p:cNvPr>
          <p:cNvSpPr>
            <a:spLocks noGrp="1"/>
          </p:cNvSpPr>
          <p:nvPr>
            <p:ph type="sldNum" sz="quarter" idx="4"/>
          </p:nvPr>
        </p:nvSpPr>
        <p:spPr/>
        <p:txBody>
          <a:bodyPr/>
          <a:lstStyle/>
          <a:p>
            <a:fld id="{783F95A4-AEF2-4187-971F-58B8102EF8C3}" type="slidenum">
              <a:rPr lang="fr-FR" smtClean="0"/>
              <a:t>13</a:t>
            </a:fld>
            <a:endParaRPr lang="fr-FR" dirty="0"/>
          </a:p>
        </p:txBody>
      </p:sp>
      <p:sp>
        <p:nvSpPr>
          <p:cNvPr id="29" name="Rectangle 28">
            <a:extLst>
              <a:ext uri="{FF2B5EF4-FFF2-40B4-BE49-F238E27FC236}">
                <a16:creationId xmlns:a16="http://schemas.microsoft.com/office/drawing/2014/main" id="{E434C4C1-3ABA-4148-8E2A-AE5FA4A3280A}"/>
              </a:ext>
            </a:extLst>
          </p:cNvPr>
          <p:cNvSpPr/>
          <p:nvPr/>
        </p:nvSpPr>
        <p:spPr>
          <a:xfrm>
            <a:off x="322457" y="2014879"/>
            <a:ext cx="3384000" cy="3611904"/>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La convention internationale des personnes en situation de handicap se traduit par :</a:t>
            </a:r>
          </a:p>
          <a:p>
            <a:pPr marL="171450" lvl="0" indent="-171450" algn="just">
              <a:spcAft>
                <a:spcPts val="0"/>
              </a:spcAft>
              <a:buFont typeface="Arial" panose="020B0604020202020204" pitchFamily="34" charset="0"/>
              <a:buChar char="•"/>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L’égalité de tous les enfants, qu’ils soient ou non handicapés ;</a:t>
            </a:r>
          </a:p>
          <a:p>
            <a:pPr marL="171450" lvl="0" indent="-171450" algn="just">
              <a:lnSpc>
                <a:spcPct val="107000"/>
              </a:lnSpc>
              <a:spcAft>
                <a:spcPts val="0"/>
              </a:spcAft>
              <a:buFont typeface="Arial" panose="020B0604020202020204" pitchFamily="34" charset="0"/>
              <a:buChar char="•"/>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La prise en compte de l’avis de l’enfant dans toutes les décisions qui le concernent ;</a:t>
            </a:r>
          </a:p>
          <a:p>
            <a:pPr marL="171450" lvl="0" indent="-171450" algn="just">
              <a:spcAft>
                <a:spcPts val="0"/>
              </a:spcAft>
              <a:buFont typeface="Arial" panose="020B0604020202020204" pitchFamily="34" charset="0"/>
              <a:buChar char="•"/>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Le droit pour l’enfant d’exprimer librement son opinion sur toute question l’intéressant ;</a:t>
            </a:r>
          </a:p>
          <a:p>
            <a:pPr marL="171450" lvl="0" indent="-171450" algn="just">
              <a:spcAft>
                <a:spcPts val="0"/>
              </a:spcAft>
              <a:buFont typeface="Arial" panose="020B0604020202020204" pitchFamily="34" charset="0"/>
              <a:buChar char="•"/>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Le droit à l’autonomie de vie et l’inclusion dans la société avec la même liberté de choix que les autres personnes ;</a:t>
            </a:r>
          </a:p>
          <a:p>
            <a:pPr marL="171450" lvl="0" indent="-171450" algn="just">
              <a:spcAft>
                <a:spcPts val="0"/>
              </a:spcAft>
              <a:buFont typeface="Arial" panose="020B0604020202020204" pitchFamily="34" charset="0"/>
              <a:buChar char="•"/>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Le droit à une éducation tout au long de la vie garantissant : </a:t>
            </a:r>
          </a:p>
          <a:p>
            <a:pPr marL="360000" lvl="0" indent="-180000" algn="just">
              <a:spcAft>
                <a:spcPts val="0"/>
              </a:spcAft>
              <a:buFont typeface="Wingdings 3" panose="05040102010807070707" pitchFamily="18" charset="2"/>
              <a:buChar char="9"/>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le plein épanouissement du potentiel humain et du sentiment de dignité et d’estime de soi, ainsi que le renforcement du respect des droits de l’homme, des libertés fondamentales et de la diversité humaine ;</a:t>
            </a:r>
            <a:endParaRPr lang="fr-FR" sz="1000" dirty="0">
              <a:solidFill>
                <a:schemeClr val="tx1"/>
              </a:solidFill>
              <a:ea typeface="Times New Roman" panose="02020603050405020304" pitchFamily="18" charset="0"/>
            </a:endParaRPr>
          </a:p>
          <a:p>
            <a:pPr marL="360000" lvl="0" indent="-180000" algn="just">
              <a:spcAft>
                <a:spcPts val="0"/>
              </a:spcAft>
              <a:buFont typeface="Wingdings 3" panose="05040102010807070707" pitchFamily="18" charset="2"/>
              <a:buChar char="9"/>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l’épanouissement de la personnalité des personnes handicapées, de leurs talents et de leur créativité ainsi que de leurs aptitudes mentales et physiques, dans toute la mesure de leurs potentialités ;</a:t>
            </a:r>
            <a:endParaRPr lang="fr-FR" sz="1000" dirty="0">
              <a:solidFill>
                <a:schemeClr val="tx1"/>
              </a:solidFill>
              <a:ea typeface="Times New Roman" panose="02020603050405020304" pitchFamily="18" charset="0"/>
            </a:endParaRPr>
          </a:p>
          <a:p>
            <a:pPr marL="360000" lvl="0" indent="-180000" algn="just">
              <a:spcAft>
                <a:spcPts val="0"/>
              </a:spcAft>
              <a:buFont typeface="Wingdings 3" panose="05040102010807070707" pitchFamily="18" charset="2"/>
              <a:buChar char="9"/>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la participation effective des personnes handicapées à une société libre.</a:t>
            </a:r>
            <a:endParaRPr lang="fr-FR" sz="1000" dirty="0">
              <a:solidFill>
                <a:schemeClr val="tx1"/>
              </a:solidFill>
              <a:ea typeface="Times New Roman" panose="02020603050405020304" pitchFamily="18" charset="0"/>
            </a:endParaRPr>
          </a:p>
        </p:txBody>
      </p:sp>
      <p:sp>
        <p:nvSpPr>
          <p:cNvPr id="30" name="Rectangle 29">
            <a:extLst>
              <a:ext uri="{FF2B5EF4-FFF2-40B4-BE49-F238E27FC236}">
                <a16:creationId xmlns:a16="http://schemas.microsoft.com/office/drawing/2014/main" id="{55EC8098-5753-40E5-B257-6BF6A9ABF65C}"/>
              </a:ext>
            </a:extLst>
          </p:cNvPr>
          <p:cNvSpPr/>
          <p:nvPr/>
        </p:nvSpPr>
        <p:spPr>
          <a:xfrm>
            <a:off x="322457" y="1594179"/>
            <a:ext cx="3384000" cy="375038"/>
          </a:xfrm>
          <a:prstGeom prst="rect">
            <a:avLst/>
          </a:prstGeom>
          <a:solidFill>
            <a:srgbClr val="BA3898">
              <a:alpha val="50000"/>
            </a:srgb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50" b="1" dirty="0">
                <a:solidFill>
                  <a:schemeClr val="tx1">
                    <a:lumMod val="75000"/>
                    <a:lumOff val="25000"/>
                  </a:schemeClr>
                </a:solidFill>
                <a:cs typeface="Times New Roman" panose="02020603050405020304" pitchFamily="18" charset="0"/>
              </a:rPr>
              <a:t>La convention internationale des personnes handicapées</a:t>
            </a:r>
          </a:p>
        </p:txBody>
      </p:sp>
      <p:sp>
        <p:nvSpPr>
          <p:cNvPr id="31" name="Rectangle 30">
            <a:extLst>
              <a:ext uri="{FF2B5EF4-FFF2-40B4-BE49-F238E27FC236}">
                <a16:creationId xmlns:a16="http://schemas.microsoft.com/office/drawing/2014/main" id="{395AAF87-D1C1-4195-8DD0-0DCE0F652578}"/>
              </a:ext>
            </a:extLst>
          </p:cNvPr>
          <p:cNvSpPr/>
          <p:nvPr/>
        </p:nvSpPr>
        <p:spPr>
          <a:xfrm>
            <a:off x="3903671" y="1594179"/>
            <a:ext cx="3384000" cy="375038"/>
          </a:xfrm>
          <a:prstGeom prst="rect">
            <a:avLst/>
          </a:prstGeom>
          <a:solidFill>
            <a:srgbClr val="BA3898">
              <a:alpha val="50000"/>
            </a:srgb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300"/>
              </a:spcBef>
              <a:spcAft>
                <a:spcPts val="300"/>
              </a:spcAft>
            </a:pPr>
            <a:r>
              <a:rPr lang="fr-FR" sz="1050" b="1" dirty="0">
                <a:solidFill>
                  <a:schemeClr val="tx1">
                    <a:lumMod val="75000"/>
                    <a:lumOff val="25000"/>
                  </a:schemeClr>
                </a:solidFill>
                <a:cs typeface="Times New Roman" panose="02020603050405020304" pitchFamily="18" charset="0"/>
              </a:rPr>
              <a:t>Les recommandations de bonnes pratiques professionnelles (RBPP) de la HAS</a:t>
            </a:r>
          </a:p>
        </p:txBody>
      </p:sp>
      <p:sp>
        <p:nvSpPr>
          <p:cNvPr id="32" name="Rectangle 31">
            <a:extLst>
              <a:ext uri="{FF2B5EF4-FFF2-40B4-BE49-F238E27FC236}">
                <a16:creationId xmlns:a16="http://schemas.microsoft.com/office/drawing/2014/main" id="{5DAAB959-67E2-454E-B44F-793143DB9675}"/>
              </a:ext>
            </a:extLst>
          </p:cNvPr>
          <p:cNvSpPr/>
          <p:nvPr/>
        </p:nvSpPr>
        <p:spPr>
          <a:xfrm>
            <a:off x="3903671" y="2014878"/>
            <a:ext cx="3384000" cy="3913048"/>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fr-FR" sz="1000" dirty="0">
                <a:solidFill>
                  <a:schemeClr val="tx1"/>
                </a:solidFill>
              </a:rPr>
              <a:t>Le Service d’aide à l’inclusion des déficients visuels d’Agnetz organise également son action au regard des recommandations de bonnes pratiques professionnelles de la haute autorité de santé (HAS), notamment :</a:t>
            </a:r>
          </a:p>
          <a:p>
            <a:pPr algn="just">
              <a:spcAft>
                <a:spcPts val="0"/>
              </a:spcAft>
            </a:pPr>
            <a:endParaRPr lang="fr-FR" sz="1000" dirty="0">
              <a:solidFill>
                <a:schemeClr val="tx1"/>
              </a:solidFill>
            </a:endParaRPr>
          </a:p>
          <a:p>
            <a:pPr marL="171450" indent="-171450" algn="just">
              <a:spcAft>
                <a:spcPts val="0"/>
              </a:spcAft>
              <a:buFont typeface="Arial" panose="020B0604020202020204" pitchFamily="34" charset="0"/>
              <a:buChar char="•"/>
            </a:pPr>
            <a:r>
              <a:rPr lang="fr-FR" sz="1000" dirty="0">
                <a:solidFill>
                  <a:schemeClr val="tx1"/>
                </a:solidFill>
              </a:rPr>
              <a:t>L’ouverture de l’établissement dans son environnement </a:t>
            </a:r>
          </a:p>
          <a:p>
            <a:pPr marL="171450" indent="-171450" algn="just">
              <a:spcAft>
                <a:spcPts val="0"/>
              </a:spcAft>
              <a:buFont typeface="Arial" panose="020B0604020202020204" pitchFamily="34" charset="0"/>
              <a:buChar char="•"/>
            </a:pPr>
            <a:r>
              <a:rPr lang="fr-FR" sz="1000" dirty="0">
                <a:solidFill>
                  <a:schemeClr val="tx1"/>
                </a:solidFill>
              </a:rPr>
              <a:t>Les attentes de la personne et le projet personnalisé </a:t>
            </a:r>
          </a:p>
          <a:p>
            <a:pPr marL="171450" indent="-171450" algn="just">
              <a:spcAft>
                <a:spcPts val="0"/>
              </a:spcAft>
              <a:buFont typeface="Arial" panose="020B0604020202020204" pitchFamily="34" charset="0"/>
              <a:buChar char="•"/>
            </a:pPr>
            <a:r>
              <a:rPr lang="fr-FR" sz="1000" dirty="0">
                <a:solidFill>
                  <a:schemeClr val="tx1"/>
                </a:solidFill>
              </a:rPr>
              <a:t>L’accompagnement des jeunes en situation de handicap par les services d’éducation spéciale et de soins à domicile</a:t>
            </a:r>
          </a:p>
          <a:p>
            <a:pPr marL="171450" indent="-171450" algn="just">
              <a:spcAft>
                <a:spcPts val="0"/>
              </a:spcAft>
              <a:buFont typeface="Arial" panose="020B0604020202020204" pitchFamily="34" charset="0"/>
              <a:buChar char="•"/>
            </a:pPr>
            <a:r>
              <a:rPr lang="fr-FR" sz="1000" dirty="0">
                <a:solidFill>
                  <a:schemeClr val="tx1"/>
                </a:solidFill>
              </a:rPr>
              <a:t>La Bientraitance, définition et repère pour la mise en œuvre </a:t>
            </a:r>
          </a:p>
          <a:p>
            <a:pPr marL="171450" indent="-171450" algn="just">
              <a:buFont typeface="Arial" panose="020B0604020202020204" pitchFamily="34" charset="0"/>
              <a:buChar char="•"/>
            </a:pPr>
            <a:r>
              <a:rPr lang="fr-FR" sz="1000" dirty="0">
                <a:solidFill>
                  <a:schemeClr val="tx1"/>
                </a:solidFill>
              </a:rPr>
              <a:t>La prévention des conduites violentes dans les établissements accueillant des adolescents </a:t>
            </a:r>
          </a:p>
          <a:p>
            <a:pPr marL="171450" indent="-171450" algn="just">
              <a:buFont typeface="Arial" panose="020B0604020202020204" pitchFamily="34" charset="0"/>
              <a:buChar char="•"/>
            </a:pPr>
            <a:r>
              <a:rPr lang="fr-FR" sz="1000" dirty="0">
                <a:solidFill>
                  <a:schemeClr val="tx1"/>
                </a:solidFill>
              </a:rPr>
              <a:t>La prévention des comportements à risque en santé au sein des établissements et services intervenant auprès des enfants et adultes handicapés</a:t>
            </a:r>
          </a:p>
          <a:p>
            <a:pPr marL="171450" indent="-171450" algn="just">
              <a:spcAft>
                <a:spcPts val="600"/>
              </a:spcAft>
              <a:buFont typeface="Arial" panose="020B0604020202020204" pitchFamily="34" charset="0"/>
              <a:buChar char="•"/>
            </a:pPr>
            <a:r>
              <a:rPr lang="fr-FR" sz="1000" dirty="0">
                <a:solidFill>
                  <a:schemeClr val="tx1"/>
                </a:solidFill>
              </a:rPr>
              <a:t>La promotion des pratiques de coopération et de coordination du parcours de la personne en situation de handicap</a:t>
            </a:r>
          </a:p>
          <a:p>
            <a:pPr marL="171450" indent="-171450" algn="just">
              <a:spcAft>
                <a:spcPts val="600"/>
              </a:spcAft>
              <a:buFont typeface="Arial" panose="020B0604020202020204" pitchFamily="34" charset="0"/>
              <a:buChar char="•"/>
            </a:pPr>
            <a:r>
              <a:rPr lang="fr-FR" sz="1000" dirty="0">
                <a:solidFill>
                  <a:schemeClr val="tx1"/>
                </a:solidFill>
              </a:rPr>
              <a:t>La prise en compte globale de l’accompagnement, tant au niveau santé, que de l’instruction, la vie sociale, les interactions sociales, la compréhension du handicap, les adaptations, la citoyenneté, les respects des droits,  ….</a:t>
            </a:r>
          </a:p>
        </p:txBody>
      </p:sp>
      <p:sp>
        <p:nvSpPr>
          <p:cNvPr id="33" name="Rectangle 32">
            <a:extLst>
              <a:ext uri="{FF2B5EF4-FFF2-40B4-BE49-F238E27FC236}">
                <a16:creationId xmlns:a16="http://schemas.microsoft.com/office/drawing/2014/main" id="{D66FE2D8-92CB-4131-A0E5-C5A91EFBB427}"/>
              </a:ext>
            </a:extLst>
          </p:cNvPr>
          <p:cNvSpPr/>
          <p:nvPr/>
        </p:nvSpPr>
        <p:spPr>
          <a:xfrm>
            <a:off x="342334" y="5927926"/>
            <a:ext cx="6875006" cy="301060"/>
          </a:xfrm>
          <a:prstGeom prst="rect">
            <a:avLst/>
          </a:prstGeom>
        </p:spPr>
        <p:txBody>
          <a:bodyPr wrap="square" numCol="1" spcCol="360000">
            <a:noAutofit/>
          </a:bodyPr>
          <a:lstStyle/>
          <a:p>
            <a:pPr algn="just">
              <a:spcBef>
                <a:spcPts val="300"/>
              </a:spcBef>
              <a:spcAft>
                <a:spcPts val="300"/>
              </a:spcAft>
            </a:pPr>
            <a:r>
              <a:rPr lang="fr-FR" sz="1100" b="1" i="1" dirty="0">
                <a:solidFill>
                  <a:srgbClr val="9F3182"/>
                </a:solidFill>
                <a:latin typeface="Calibri" panose="020F0502020204030204" pitchFamily="34" charset="0"/>
                <a:cs typeface="Times New Roman" panose="02020603050405020304" pitchFamily="18" charset="0"/>
              </a:rPr>
              <a:t>Les orientations des politiques publiques</a:t>
            </a:r>
          </a:p>
        </p:txBody>
      </p:sp>
      <p:sp>
        <p:nvSpPr>
          <p:cNvPr id="34" name="Rectangle 33">
            <a:extLst>
              <a:ext uri="{FF2B5EF4-FFF2-40B4-BE49-F238E27FC236}">
                <a16:creationId xmlns:a16="http://schemas.microsoft.com/office/drawing/2014/main" id="{66B4D5C0-4B79-43C7-B02B-C2ADA7ADCCF7}"/>
              </a:ext>
            </a:extLst>
          </p:cNvPr>
          <p:cNvSpPr/>
          <p:nvPr/>
        </p:nvSpPr>
        <p:spPr>
          <a:xfrm>
            <a:off x="342333" y="6167347"/>
            <a:ext cx="6840000" cy="398875"/>
          </a:xfrm>
          <a:prstGeom prst="rect">
            <a:avLst/>
          </a:prstGeom>
          <a:solidFill>
            <a:srgbClr val="BA3898">
              <a:alpha val="50000"/>
            </a:srgb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50" b="1" dirty="0">
                <a:solidFill>
                  <a:schemeClr val="tx1">
                    <a:lumMod val="75000"/>
                    <a:lumOff val="25000"/>
                  </a:schemeClr>
                </a:solidFill>
                <a:cs typeface="Times New Roman" panose="02020603050405020304" pitchFamily="18" charset="0"/>
              </a:rPr>
              <a:t>Les orientations du Gouvernement </a:t>
            </a:r>
          </a:p>
        </p:txBody>
      </p:sp>
      <p:sp>
        <p:nvSpPr>
          <p:cNvPr id="35" name="Rectangle 34">
            <a:extLst>
              <a:ext uri="{FF2B5EF4-FFF2-40B4-BE49-F238E27FC236}">
                <a16:creationId xmlns:a16="http://schemas.microsoft.com/office/drawing/2014/main" id="{EC51AD6E-FA6D-428F-BF0D-2EF715146520}"/>
              </a:ext>
            </a:extLst>
          </p:cNvPr>
          <p:cNvSpPr/>
          <p:nvPr/>
        </p:nvSpPr>
        <p:spPr>
          <a:xfrm>
            <a:off x="342333" y="6621958"/>
            <a:ext cx="6840000" cy="2574155"/>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tabLst>
                <a:tab pos="408305" algn="l"/>
                <a:tab pos="449580" algn="l"/>
              </a:tabLst>
            </a:pPr>
            <a:r>
              <a:rPr lang="fr-FR" sz="1000" dirty="0">
                <a:solidFill>
                  <a:schemeClr val="tx1"/>
                </a:solidFill>
                <a:ea typeface="Times New Roman" panose="02020603050405020304" pitchFamily="18" charset="0"/>
                <a:cs typeface="Times New Roman" panose="02020603050405020304" pitchFamily="18" charset="0"/>
              </a:rPr>
              <a:t>La politique du handicap est énoncée comme une priorité du quinquennat 2017-2021. La scolarisation des enfants en situation de handicap est, par conséquent, une priorité  et se traduit par :</a:t>
            </a:r>
          </a:p>
          <a:p>
            <a:pPr marL="171450" indent="-171450" algn="just">
              <a:buFont typeface="Arial" panose="020B0604020202020204" pitchFamily="34" charset="0"/>
              <a:buChar char="•"/>
              <a:tabLst>
                <a:tab pos="408305" algn="l"/>
                <a:tab pos="449580" algn="l"/>
              </a:tabLst>
            </a:pPr>
            <a:r>
              <a:rPr lang="fr-FR" sz="1000" dirty="0">
                <a:solidFill>
                  <a:schemeClr val="tx1"/>
                </a:solidFill>
                <a:cs typeface="Times New Roman" panose="02020603050405020304" pitchFamily="18" charset="0"/>
              </a:rPr>
              <a:t>La création d’unités localisées pour l’inclusion scolaire (ULIS),</a:t>
            </a:r>
          </a:p>
          <a:p>
            <a:pPr marL="171450" indent="-171450" algn="just">
              <a:buFont typeface="Arial" panose="020B0604020202020204" pitchFamily="34" charset="0"/>
              <a:buChar char="•"/>
              <a:tabLst>
                <a:tab pos="408305" algn="l"/>
                <a:tab pos="449580" algn="l"/>
              </a:tabLst>
            </a:pPr>
            <a:r>
              <a:rPr lang="fr-FR" sz="1000" dirty="0">
                <a:solidFill>
                  <a:schemeClr val="tx1"/>
                </a:solidFill>
                <a:cs typeface="Times New Roman" panose="02020603050405020304" pitchFamily="18" charset="0"/>
              </a:rPr>
              <a:t>Le doublement des unités d’enseignement externalisées au sein de l’école (UEE),</a:t>
            </a:r>
          </a:p>
          <a:p>
            <a:pPr marL="171450" indent="-171450" algn="just">
              <a:buFont typeface="Arial" panose="020B0604020202020204" pitchFamily="34" charset="0"/>
              <a:buChar char="•"/>
              <a:tabLst>
                <a:tab pos="408305" algn="l"/>
                <a:tab pos="449580" algn="l"/>
              </a:tabLst>
            </a:pPr>
            <a:r>
              <a:rPr lang="fr-FR" sz="1000" dirty="0">
                <a:solidFill>
                  <a:schemeClr val="tx1"/>
                </a:solidFill>
                <a:cs typeface="Times New Roman" panose="02020603050405020304" pitchFamily="18" charset="0"/>
              </a:rPr>
              <a:t>La démultiplication des partenariats territoriaux école/médico-social pour permettre la prise en compte des besoins éducatifs particuliers des élèves en situation de handicap,</a:t>
            </a:r>
          </a:p>
          <a:p>
            <a:pPr marL="171450" indent="-171450" algn="just">
              <a:buFont typeface="Arial" panose="020B0604020202020204" pitchFamily="34" charset="0"/>
              <a:buChar char="•"/>
              <a:tabLst>
                <a:tab pos="408305" algn="l"/>
                <a:tab pos="449580" algn="l"/>
              </a:tabLst>
            </a:pPr>
            <a:r>
              <a:rPr lang="fr-FR" sz="1000" dirty="0">
                <a:solidFill>
                  <a:schemeClr val="tx1"/>
                </a:solidFill>
                <a:cs typeface="Times New Roman" panose="02020603050405020304" pitchFamily="18" charset="0"/>
              </a:rPr>
              <a:t>La transformation progressive des établissements médico-sociaux en plateformes de services et de ressources d’accompagnement des élèves handicapés,</a:t>
            </a:r>
          </a:p>
          <a:p>
            <a:pPr marL="171450" indent="-171450" algn="just">
              <a:spcAft>
                <a:spcPts val="600"/>
              </a:spcAft>
              <a:buFont typeface="Arial" panose="020B0604020202020204" pitchFamily="34" charset="0"/>
              <a:buChar char="•"/>
              <a:tabLst>
                <a:tab pos="408305" algn="l"/>
                <a:tab pos="449580" algn="l"/>
              </a:tabLst>
            </a:pPr>
            <a:r>
              <a:rPr lang="fr-FR" sz="1000" dirty="0">
                <a:solidFill>
                  <a:schemeClr val="tx1"/>
                </a:solidFill>
                <a:cs typeface="Times New Roman" panose="02020603050405020304" pitchFamily="18" charset="0"/>
              </a:rPr>
              <a:t>L’accroissement significatif de l’appui des services médico-sociaux aux établissements scolaires.</a:t>
            </a:r>
          </a:p>
          <a:p>
            <a:pPr algn="just">
              <a:spcAft>
                <a:spcPts val="600"/>
              </a:spcAft>
            </a:pPr>
            <a:r>
              <a:rPr lang="fr-FR" sz="1000" dirty="0">
                <a:solidFill>
                  <a:schemeClr val="tx1"/>
                </a:solidFill>
                <a:cs typeface="Times New Roman" panose="02020603050405020304" pitchFamily="18" charset="0"/>
              </a:rPr>
              <a:t>Le gouvernement met l’accent sur le développement de la scolarisation des enfants en situation de handicap au sein de l’école du milieu ordinaire et veut « Permettre à l’École de la République d’être pleinement inclusive ».</a:t>
            </a:r>
          </a:p>
          <a:p>
            <a:pPr algn="just">
              <a:spcAft>
                <a:spcPts val="600"/>
              </a:spcAft>
            </a:pPr>
            <a:r>
              <a:rPr lang="fr-FR" sz="1000" dirty="0">
                <a:solidFill>
                  <a:schemeClr val="tx1"/>
                </a:solidFill>
                <a:cs typeface="Times New Roman" panose="02020603050405020304" pitchFamily="18" charset="0"/>
              </a:rPr>
              <a:t>Cette politique du handicap s’inscrit également dans la démarche « Une réponse accompagnée pour tous (RAPT) » qui vise à ce qu’aucun enfant en situation de handicap ne soit aujourd’hui sans réponse d’accompagnement.</a:t>
            </a:r>
          </a:p>
          <a:p>
            <a:pPr algn="just">
              <a:spcAft>
                <a:spcPts val="600"/>
              </a:spcAft>
            </a:pPr>
            <a:r>
              <a:rPr lang="fr-FR" sz="1000" dirty="0">
                <a:solidFill>
                  <a:schemeClr val="tx1"/>
                </a:solidFill>
                <a:cs typeface="Times New Roman" panose="02020603050405020304" pitchFamily="18" charset="0"/>
              </a:rPr>
              <a:t>La dynamique inclusive associée à la démarche « Une réponse accompagnée pour tous » va accompagner la transformation des réponses médico-sociales qui doivent, à l’avenir, concentrer leurs prestations auprès des enfants les plus en difficulté.</a:t>
            </a:r>
          </a:p>
        </p:txBody>
      </p:sp>
      <p:sp>
        <p:nvSpPr>
          <p:cNvPr id="13" name="Rectangle : avec coin arrondi et coin rogné en haut 12">
            <a:extLst>
              <a:ext uri="{FF2B5EF4-FFF2-40B4-BE49-F238E27FC236}">
                <a16:creationId xmlns:a16="http://schemas.microsoft.com/office/drawing/2014/main" id="{4B650C00-6697-4D6C-9D12-CF4092295886}"/>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14" name="ZoneTexte 13">
            <a:extLst>
              <a:ext uri="{FF2B5EF4-FFF2-40B4-BE49-F238E27FC236}">
                <a16:creationId xmlns:a16="http://schemas.microsoft.com/office/drawing/2014/main" id="{72E24745-5A61-4715-9453-0D82D0D87BD5}"/>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43678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ZoneTexte 91">
            <a:extLst>
              <a:ext uri="{FF2B5EF4-FFF2-40B4-BE49-F238E27FC236}">
                <a16:creationId xmlns:a16="http://schemas.microsoft.com/office/drawing/2014/main" id="{BEDC6DF6-4411-4104-A86B-288CCBC31941}"/>
              </a:ext>
            </a:extLst>
          </p:cNvPr>
          <p:cNvSpPr txBox="1"/>
          <p:nvPr/>
        </p:nvSpPr>
        <p:spPr>
          <a:xfrm>
            <a:off x="1234175" y="1043286"/>
            <a:ext cx="6159058" cy="338554"/>
          </a:xfrm>
          <a:prstGeom prst="rect">
            <a:avLst/>
          </a:prstGeom>
          <a:noFill/>
        </p:spPr>
        <p:txBody>
          <a:bodyPr wrap="none" rtlCol="0">
            <a:spAutoFit/>
          </a:bodyPr>
          <a:lstStyle/>
          <a:p>
            <a:r>
              <a:rPr lang="fr-FR" sz="1600" b="1" kern="0" dirty="0">
                <a:solidFill>
                  <a:srgbClr val="BA3898"/>
                </a:solidFill>
              </a:rPr>
              <a:t>2.4</a:t>
            </a:r>
            <a:r>
              <a:rPr lang="fr-FR" sz="1600" b="1" i="1" kern="0" dirty="0">
                <a:solidFill>
                  <a:srgbClr val="BA3898"/>
                </a:solidFill>
              </a:rPr>
              <a:t>. </a:t>
            </a:r>
            <a:r>
              <a:rPr lang="fr-FR" sz="1600" b="1" i="1" u="sng" kern="0" dirty="0">
                <a:solidFill>
                  <a:srgbClr val="BA3898"/>
                </a:solidFill>
              </a:rPr>
              <a:t>Un acteur à part entière des orientations des politiques publiques </a:t>
            </a:r>
            <a:endParaRPr lang="fr-FR" sz="1600" b="1" i="1" u="sng" dirty="0">
              <a:solidFill>
                <a:srgbClr val="BA3898"/>
              </a:solidFill>
            </a:endParaRPr>
          </a:p>
        </p:txBody>
      </p:sp>
      <p:sp>
        <p:nvSpPr>
          <p:cNvPr id="41" name="Rectangle 40">
            <a:extLst>
              <a:ext uri="{FF2B5EF4-FFF2-40B4-BE49-F238E27FC236}">
                <a16:creationId xmlns:a16="http://schemas.microsoft.com/office/drawing/2014/main" id="{F8CD8BC9-FAD4-492B-8DBA-F7A84A65DC84}"/>
              </a:ext>
            </a:extLst>
          </p:cNvPr>
          <p:cNvSpPr/>
          <p:nvPr/>
        </p:nvSpPr>
        <p:spPr>
          <a:xfrm>
            <a:off x="269717" y="2141340"/>
            <a:ext cx="6892191" cy="770098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44" name="Rectangle 43">
            <a:extLst>
              <a:ext uri="{FF2B5EF4-FFF2-40B4-BE49-F238E27FC236}">
                <a16:creationId xmlns:a16="http://schemas.microsoft.com/office/drawing/2014/main" id="{233A9295-25A4-48B0-A06B-B20BB3DB91D4}"/>
              </a:ext>
            </a:extLst>
          </p:cNvPr>
          <p:cNvSpPr/>
          <p:nvPr/>
        </p:nvSpPr>
        <p:spPr>
          <a:xfrm>
            <a:off x="288088" y="1717088"/>
            <a:ext cx="6909376" cy="398875"/>
          </a:xfrm>
          <a:prstGeom prst="rect">
            <a:avLst/>
          </a:prstGeom>
          <a:solidFill>
            <a:srgbClr val="BA3898">
              <a:alpha val="50000"/>
            </a:srgb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b="1" dirty="0">
                <a:solidFill>
                  <a:schemeClr val="tx1">
                    <a:lumMod val="75000"/>
                    <a:lumOff val="25000"/>
                  </a:schemeClr>
                </a:solidFill>
                <a:cs typeface="Times New Roman" panose="02020603050405020304" pitchFamily="18" charset="0"/>
              </a:rPr>
              <a:t>Le Projet Régional de Santé 2018-2028</a:t>
            </a:r>
          </a:p>
        </p:txBody>
      </p:sp>
      <p:sp>
        <p:nvSpPr>
          <p:cNvPr id="33" name="Rectangle 32">
            <a:extLst>
              <a:ext uri="{FF2B5EF4-FFF2-40B4-BE49-F238E27FC236}">
                <a16:creationId xmlns:a16="http://schemas.microsoft.com/office/drawing/2014/main" id="{8001979B-3FA5-448C-9FDF-FC8F490DF803}"/>
              </a:ext>
            </a:extLst>
          </p:cNvPr>
          <p:cNvSpPr/>
          <p:nvPr/>
        </p:nvSpPr>
        <p:spPr>
          <a:xfrm>
            <a:off x="397767" y="7253551"/>
            <a:ext cx="3114471" cy="2127890"/>
          </a:xfrm>
          <a:prstGeom prst="rect">
            <a:avLst/>
          </a:prstGeom>
        </p:spPr>
        <p:txBody>
          <a:bodyPr wrap="square">
            <a:spAutoFit/>
          </a:bodyPr>
          <a:lstStyle/>
          <a:p>
            <a:pPr algn="just"/>
            <a:r>
              <a:rPr lang="fr-FR" sz="1000" dirty="0">
                <a:cs typeface="Times New Roman" panose="02020603050405020304" pitchFamily="18" charset="0"/>
              </a:rPr>
              <a:t>Le Cadre d’orientations stratégiques du PRS souligne une surreprésentation du handicap dans la région, avec un nombre de foyers bénéficiaires de l’Allocation d’Éducation de l’Enfant Handicapé  (AEEH)  ou  de  l’Allocation  aux  Adultes  Handicapés (AAH) très supérieur à la moyenne de la France métropolitaine. </a:t>
            </a:r>
          </a:p>
          <a:p>
            <a:pPr algn="just"/>
            <a:endParaRPr lang="fr-FR" sz="1000" dirty="0">
              <a:cs typeface="Times New Roman" panose="02020603050405020304" pitchFamily="18" charset="0"/>
            </a:endParaRPr>
          </a:p>
          <a:p>
            <a:pPr algn="just"/>
            <a:r>
              <a:rPr lang="fr-FR" sz="1000" dirty="0">
                <a:cs typeface="Times New Roman" panose="02020603050405020304" pitchFamily="18" charset="0"/>
              </a:rPr>
              <a:t>Le PRS donne la priorité à la « </a:t>
            </a:r>
            <a:r>
              <a:rPr lang="fr-FR" sz="1000" b="1" i="1" dirty="0">
                <a:cs typeface="Times New Roman" panose="02020603050405020304" pitchFamily="18" charset="0"/>
              </a:rPr>
              <a:t>promotion des parcours de vie sans rupture et à l’inclusion des personnes en situation de handicap </a:t>
            </a:r>
            <a:r>
              <a:rPr lang="fr-FR" sz="1000" dirty="0">
                <a:cs typeface="Times New Roman" panose="02020603050405020304" pitchFamily="18" charset="0"/>
              </a:rPr>
              <a:t>», avec notamment les priorités ci-contre : </a:t>
            </a:r>
          </a:p>
          <a:p>
            <a:pPr algn="just"/>
            <a:endParaRPr lang="fr-FR" sz="1000" dirty="0">
              <a:cs typeface="Times New Roman" panose="02020603050405020304" pitchFamily="18" charset="0"/>
            </a:endParaRPr>
          </a:p>
          <a:p>
            <a:pPr lvl="0" algn="just">
              <a:lnSpc>
                <a:spcPct val="107000"/>
              </a:lnSpc>
              <a:spcAft>
                <a:spcPts val="0"/>
              </a:spcAft>
            </a:pPr>
            <a:endParaRPr lang="fr-FR" sz="1200" dirty="0">
              <a:solidFill>
                <a:schemeClr val="bg2">
                  <a:lumMod val="50000"/>
                </a:schemeClr>
              </a:solidFill>
              <a:ea typeface="Calibri" panose="020F0502020204030204" pitchFamily="34" charset="0"/>
              <a:cs typeface="AntennaCond-Black"/>
            </a:endParaRPr>
          </a:p>
        </p:txBody>
      </p:sp>
      <p:sp>
        <p:nvSpPr>
          <p:cNvPr id="23" name="Rectangle 22">
            <a:extLst>
              <a:ext uri="{FF2B5EF4-FFF2-40B4-BE49-F238E27FC236}">
                <a16:creationId xmlns:a16="http://schemas.microsoft.com/office/drawing/2014/main" id="{59F749D7-8102-4FEF-8859-9D7E5787D067}"/>
              </a:ext>
            </a:extLst>
          </p:cNvPr>
          <p:cNvSpPr/>
          <p:nvPr/>
        </p:nvSpPr>
        <p:spPr>
          <a:xfrm>
            <a:off x="288088" y="1410202"/>
            <a:ext cx="6875006" cy="301060"/>
          </a:xfrm>
          <a:prstGeom prst="rect">
            <a:avLst/>
          </a:prstGeom>
        </p:spPr>
        <p:txBody>
          <a:bodyPr wrap="square" numCol="1" spcCol="360000">
            <a:noAutofit/>
          </a:bodyPr>
          <a:lstStyle/>
          <a:p>
            <a:pPr algn="just">
              <a:spcBef>
                <a:spcPts val="300"/>
              </a:spcBef>
              <a:spcAft>
                <a:spcPts val="300"/>
              </a:spcAft>
            </a:pPr>
            <a:r>
              <a:rPr lang="fr-FR" sz="1100" b="1" i="1" dirty="0">
                <a:solidFill>
                  <a:srgbClr val="9F3182"/>
                </a:solidFill>
                <a:latin typeface="Calibri" panose="020F0502020204030204" pitchFamily="34" charset="0"/>
                <a:cs typeface="Times New Roman" panose="02020603050405020304" pitchFamily="18" charset="0"/>
              </a:rPr>
              <a:t>Les orientations du Projet Régional de Santé 2018-2028 des Hauts-de-France</a:t>
            </a:r>
          </a:p>
        </p:txBody>
      </p:sp>
      <p:sp>
        <p:nvSpPr>
          <p:cNvPr id="34" name="Rectangle 33">
            <a:extLst>
              <a:ext uri="{FF2B5EF4-FFF2-40B4-BE49-F238E27FC236}">
                <a16:creationId xmlns:a16="http://schemas.microsoft.com/office/drawing/2014/main" id="{83B0475B-7592-4402-8FB3-D63E19189F27}"/>
              </a:ext>
            </a:extLst>
          </p:cNvPr>
          <p:cNvSpPr/>
          <p:nvPr/>
        </p:nvSpPr>
        <p:spPr>
          <a:xfrm>
            <a:off x="364023" y="2131856"/>
            <a:ext cx="6851650" cy="415498"/>
          </a:xfrm>
          <a:prstGeom prst="rect">
            <a:avLst/>
          </a:prstGeom>
        </p:spPr>
        <p:txBody>
          <a:bodyPr wrap="square">
            <a:spAutoFit/>
          </a:bodyPr>
          <a:lstStyle/>
          <a:p>
            <a:pPr algn="just"/>
            <a:r>
              <a:rPr lang="fr-FR" sz="1000" dirty="0"/>
              <a:t>Le projet d’établissement s’inscrit aussi dans le PRS2  de la région des Hauts-de-France qui s’articule autour de 7 axes stratégiques. Le schéma régional de santé définit les orientations suivantes pour les années 2018 -2028 :  </a:t>
            </a:r>
          </a:p>
        </p:txBody>
      </p:sp>
      <p:sp>
        <p:nvSpPr>
          <p:cNvPr id="21" name="Rectangle 20">
            <a:extLst>
              <a:ext uri="{FF2B5EF4-FFF2-40B4-BE49-F238E27FC236}">
                <a16:creationId xmlns:a16="http://schemas.microsoft.com/office/drawing/2014/main" id="{B9390FDF-4C47-467D-B2DB-A7799417B228}"/>
              </a:ext>
            </a:extLst>
          </p:cNvPr>
          <p:cNvSpPr/>
          <p:nvPr/>
        </p:nvSpPr>
        <p:spPr>
          <a:xfrm>
            <a:off x="990547" y="2540729"/>
            <a:ext cx="5791253" cy="261610"/>
          </a:xfrm>
          <a:prstGeom prst="rect">
            <a:avLst/>
          </a:prstGeom>
          <a:solidFill>
            <a:srgbClr val="F2F2F2"/>
          </a:solidFill>
        </p:spPr>
        <p:txBody>
          <a:bodyPr wrap="square">
            <a:spAutoFit/>
          </a:bodyPr>
          <a:lstStyle/>
          <a:p>
            <a:pPr lvl="0" algn="just"/>
            <a:r>
              <a:rPr lang="fr-FR" sz="1100" b="1" dirty="0">
                <a:solidFill>
                  <a:srgbClr val="9F3182"/>
                </a:solidFill>
              </a:rPr>
              <a:t>1. </a:t>
            </a:r>
            <a:r>
              <a:rPr lang="fr-FR" sz="1000" b="1" dirty="0">
                <a:solidFill>
                  <a:srgbClr val="9F3182"/>
                </a:solidFill>
              </a:rPr>
              <a:t>Promouvoir un environnement favorable à la santé et agir sur les comportements dès le plus jeune âge</a:t>
            </a:r>
          </a:p>
        </p:txBody>
      </p:sp>
      <p:sp>
        <p:nvSpPr>
          <p:cNvPr id="42" name="Rectangle 41">
            <a:extLst>
              <a:ext uri="{FF2B5EF4-FFF2-40B4-BE49-F238E27FC236}">
                <a16:creationId xmlns:a16="http://schemas.microsoft.com/office/drawing/2014/main" id="{60033AC9-E2FB-4792-B5A2-DCED661D7632}"/>
              </a:ext>
            </a:extLst>
          </p:cNvPr>
          <p:cNvSpPr/>
          <p:nvPr/>
        </p:nvSpPr>
        <p:spPr>
          <a:xfrm>
            <a:off x="976260" y="3250595"/>
            <a:ext cx="5805540" cy="261610"/>
          </a:xfrm>
          <a:prstGeom prst="rect">
            <a:avLst/>
          </a:prstGeom>
          <a:solidFill>
            <a:srgbClr val="F2F2F2"/>
          </a:solidFill>
        </p:spPr>
        <p:txBody>
          <a:bodyPr wrap="square">
            <a:spAutoFit/>
          </a:bodyPr>
          <a:lstStyle/>
          <a:p>
            <a:pPr algn="just"/>
            <a:r>
              <a:rPr lang="fr-FR" sz="1100" b="1" dirty="0">
                <a:solidFill>
                  <a:srgbClr val="9F3182"/>
                </a:solidFill>
              </a:rPr>
              <a:t>2. </a:t>
            </a:r>
            <a:r>
              <a:rPr lang="fr-FR" sz="1000" b="1" dirty="0">
                <a:solidFill>
                  <a:srgbClr val="9F3182"/>
                </a:solidFill>
              </a:rPr>
              <a:t>Mobiliser les acteurs de la santé pour apporter des réponses aux ruptures dans les parcours de santé </a:t>
            </a:r>
          </a:p>
        </p:txBody>
      </p:sp>
      <p:sp>
        <p:nvSpPr>
          <p:cNvPr id="46" name="Rectangle 45">
            <a:extLst>
              <a:ext uri="{FF2B5EF4-FFF2-40B4-BE49-F238E27FC236}">
                <a16:creationId xmlns:a16="http://schemas.microsoft.com/office/drawing/2014/main" id="{E6D9B63A-4A0E-4CF8-A402-E2A6BA5B48AD}"/>
              </a:ext>
            </a:extLst>
          </p:cNvPr>
          <p:cNvSpPr/>
          <p:nvPr/>
        </p:nvSpPr>
        <p:spPr>
          <a:xfrm>
            <a:off x="1034533" y="3843474"/>
            <a:ext cx="5624565" cy="415498"/>
          </a:xfrm>
          <a:prstGeom prst="rect">
            <a:avLst/>
          </a:prstGeom>
          <a:solidFill>
            <a:srgbClr val="F2F2F2"/>
          </a:solidFill>
        </p:spPr>
        <p:txBody>
          <a:bodyPr wrap="square">
            <a:spAutoFit/>
          </a:bodyPr>
          <a:lstStyle/>
          <a:p>
            <a:pPr lvl="0" algn="just"/>
            <a:r>
              <a:rPr lang="fr-FR" sz="1100" b="1" dirty="0">
                <a:solidFill>
                  <a:srgbClr val="9F3182"/>
                </a:solidFill>
              </a:rPr>
              <a:t>3. </a:t>
            </a:r>
            <a:r>
              <a:rPr lang="fr-FR" sz="1000" b="1" dirty="0">
                <a:solidFill>
                  <a:srgbClr val="9F3182"/>
                </a:solidFill>
              </a:rPr>
              <a:t>Garantir l’accès à la santé pour l’ensemble de la population, en s’appuyant sur les dynamiques issues des territoires, les innovations et le numérique</a:t>
            </a:r>
          </a:p>
        </p:txBody>
      </p:sp>
      <p:sp>
        <p:nvSpPr>
          <p:cNvPr id="48" name="Rectangle 47">
            <a:extLst>
              <a:ext uri="{FF2B5EF4-FFF2-40B4-BE49-F238E27FC236}">
                <a16:creationId xmlns:a16="http://schemas.microsoft.com/office/drawing/2014/main" id="{34F353F2-F0C1-46ED-88B8-4CCF98404A2B}"/>
              </a:ext>
            </a:extLst>
          </p:cNvPr>
          <p:cNvSpPr/>
          <p:nvPr/>
        </p:nvSpPr>
        <p:spPr>
          <a:xfrm>
            <a:off x="1035024" y="4419742"/>
            <a:ext cx="5124503" cy="261610"/>
          </a:xfrm>
          <a:prstGeom prst="rect">
            <a:avLst/>
          </a:prstGeom>
          <a:solidFill>
            <a:srgbClr val="F2F2F2"/>
          </a:solidFill>
        </p:spPr>
        <p:txBody>
          <a:bodyPr wrap="square">
            <a:spAutoFit/>
          </a:bodyPr>
          <a:lstStyle/>
          <a:p>
            <a:pPr algn="just"/>
            <a:r>
              <a:rPr lang="fr-FR" sz="1100" b="1" dirty="0">
                <a:solidFill>
                  <a:srgbClr val="9F3182"/>
                </a:solidFill>
              </a:rPr>
              <a:t>4. </a:t>
            </a:r>
            <a:r>
              <a:rPr lang="fr-FR" sz="1000" b="1" dirty="0">
                <a:solidFill>
                  <a:srgbClr val="9F3182"/>
                </a:solidFill>
              </a:rPr>
              <a:t>Garantir  l’efficience et la qualité du système de santé</a:t>
            </a:r>
          </a:p>
        </p:txBody>
      </p:sp>
      <p:sp>
        <p:nvSpPr>
          <p:cNvPr id="50" name="Rectangle 49">
            <a:extLst>
              <a:ext uri="{FF2B5EF4-FFF2-40B4-BE49-F238E27FC236}">
                <a16:creationId xmlns:a16="http://schemas.microsoft.com/office/drawing/2014/main" id="{AE59B321-DA39-49B2-9F84-FD2E049484CB}"/>
              </a:ext>
            </a:extLst>
          </p:cNvPr>
          <p:cNvSpPr/>
          <p:nvPr/>
        </p:nvSpPr>
        <p:spPr>
          <a:xfrm>
            <a:off x="1007948" y="4942959"/>
            <a:ext cx="3778250" cy="261610"/>
          </a:xfrm>
          <a:prstGeom prst="rect">
            <a:avLst/>
          </a:prstGeom>
          <a:solidFill>
            <a:srgbClr val="F2F2F2"/>
          </a:solidFill>
        </p:spPr>
        <p:txBody>
          <a:bodyPr wrap="square">
            <a:spAutoFit/>
          </a:bodyPr>
          <a:lstStyle/>
          <a:p>
            <a:pPr lvl="0" algn="just"/>
            <a:r>
              <a:rPr lang="fr-FR" sz="1100" b="1" dirty="0">
                <a:solidFill>
                  <a:srgbClr val="9F3182"/>
                </a:solidFill>
              </a:rPr>
              <a:t>5. </a:t>
            </a:r>
            <a:r>
              <a:rPr lang="fr-FR" sz="1000" b="1" dirty="0">
                <a:solidFill>
                  <a:srgbClr val="9F3182"/>
                </a:solidFill>
              </a:rPr>
              <a:t>Assurer la veille et la gestion des risques sanitaires </a:t>
            </a:r>
          </a:p>
        </p:txBody>
      </p:sp>
      <p:sp>
        <p:nvSpPr>
          <p:cNvPr id="22" name="Rectangle 21">
            <a:extLst>
              <a:ext uri="{FF2B5EF4-FFF2-40B4-BE49-F238E27FC236}">
                <a16:creationId xmlns:a16="http://schemas.microsoft.com/office/drawing/2014/main" id="{819E6080-FFBA-4326-B712-ED89966BCC90}"/>
              </a:ext>
            </a:extLst>
          </p:cNvPr>
          <p:cNvSpPr/>
          <p:nvPr/>
        </p:nvSpPr>
        <p:spPr>
          <a:xfrm>
            <a:off x="451134" y="2755517"/>
            <a:ext cx="7028807" cy="707886"/>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Promouvoir un environnement favorable à la santé (PRSE3)</a:t>
            </a:r>
          </a:p>
          <a:p>
            <a:pPr marL="171450" indent="-171450" algn="just">
              <a:buFont typeface="Arial" panose="020B0604020202020204" pitchFamily="34" charset="0"/>
              <a:buChar char="•"/>
            </a:pPr>
            <a:r>
              <a:rPr lang="fr-FR" sz="1000" dirty="0">
                <a:cs typeface="Times New Roman" panose="02020603050405020304" pitchFamily="18" charset="0"/>
              </a:rPr>
              <a:t>Promouvoir des comportements favorables à la santé</a:t>
            </a:r>
          </a:p>
          <a:p>
            <a:pPr marL="171450" indent="-171450" algn="just">
              <a:buFont typeface="Arial" panose="020B0604020202020204" pitchFamily="34" charset="0"/>
              <a:buChar char="•"/>
            </a:pPr>
            <a:r>
              <a:rPr lang="fr-FR" sz="1000" dirty="0">
                <a:cs typeface="Times New Roman" panose="02020603050405020304" pitchFamily="18" charset="0"/>
              </a:rPr>
              <a:t>Promouvoir la santé des jeunes</a:t>
            </a:r>
          </a:p>
          <a:p>
            <a:pPr marL="171450" indent="-171450" algn="just">
              <a:buFont typeface="Arial" panose="020B0604020202020204" pitchFamily="34" charset="0"/>
              <a:buChar char="•"/>
            </a:pPr>
            <a:endParaRPr lang="fr-FR" sz="1000" dirty="0">
              <a:cs typeface="Times New Roman" panose="02020603050405020304" pitchFamily="18" charset="0"/>
            </a:endParaRPr>
          </a:p>
        </p:txBody>
      </p:sp>
      <p:sp>
        <p:nvSpPr>
          <p:cNvPr id="24" name="Rectangle 23">
            <a:extLst>
              <a:ext uri="{FF2B5EF4-FFF2-40B4-BE49-F238E27FC236}">
                <a16:creationId xmlns:a16="http://schemas.microsoft.com/office/drawing/2014/main" id="{34840041-8163-44DD-BE14-EDD6C9CA376B}"/>
              </a:ext>
            </a:extLst>
          </p:cNvPr>
          <p:cNvSpPr/>
          <p:nvPr/>
        </p:nvSpPr>
        <p:spPr>
          <a:xfrm>
            <a:off x="451134" y="3416338"/>
            <a:ext cx="6760086" cy="400110"/>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Cibler les femmes-mères-enfants les plus vulnérables</a:t>
            </a:r>
          </a:p>
          <a:p>
            <a:pPr marL="171450" indent="-171450" algn="just">
              <a:buFont typeface="Arial" panose="020B0604020202020204" pitchFamily="34" charset="0"/>
              <a:buChar char="•"/>
            </a:pPr>
            <a:r>
              <a:rPr lang="fr-FR" sz="1000" dirty="0">
                <a:cs typeface="Times New Roman" panose="02020603050405020304" pitchFamily="18" charset="0"/>
              </a:rPr>
              <a:t>Promouvoir les parcours de vie sans rupture et l’inclusion des personnes en situation de handicap</a:t>
            </a:r>
          </a:p>
        </p:txBody>
      </p:sp>
      <p:sp>
        <p:nvSpPr>
          <p:cNvPr id="27" name="Rectangle 26">
            <a:extLst>
              <a:ext uri="{FF2B5EF4-FFF2-40B4-BE49-F238E27FC236}">
                <a16:creationId xmlns:a16="http://schemas.microsoft.com/office/drawing/2014/main" id="{D7165E5C-24EF-43C1-AFEE-A960FD41E154}"/>
              </a:ext>
            </a:extLst>
          </p:cNvPr>
          <p:cNvSpPr/>
          <p:nvPr/>
        </p:nvSpPr>
        <p:spPr>
          <a:xfrm>
            <a:off x="457625" y="4234813"/>
            <a:ext cx="6747104" cy="246221"/>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Mettre en œuvre la révolution numérique en santé</a:t>
            </a:r>
          </a:p>
        </p:txBody>
      </p:sp>
      <p:sp>
        <p:nvSpPr>
          <p:cNvPr id="30" name="Rectangle 29">
            <a:extLst>
              <a:ext uri="{FF2B5EF4-FFF2-40B4-BE49-F238E27FC236}">
                <a16:creationId xmlns:a16="http://schemas.microsoft.com/office/drawing/2014/main" id="{5DC9A8EB-4BDB-41F9-A61D-F4F2886A306D}"/>
              </a:ext>
            </a:extLst>
          </p:cNvPr>
          <p:cNvSpPr/>
          <p:nvPr/>
        </p:nvSpPr>
        <p:spPr>
          <a:xfrm>
            <a:off x="441493" y="5167919"/>
            <a:ext cx="6646066" cy="400110"/>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Assurer la veille et la sécurité sanitaire</a:t>
            </a:r>
          </a:p>
          <a:p>
            <a:pPr marL="171450" indent="-171450" algn="just">
              <a:buFont typeface="Arial" panose="020B0604020202020204" pitchFamily="34" charset="0"/>
              <a:buChar char="•"/>
            </a:pPr>
            <a:r>
              <a:rPr lang="fr-FR" sz="1000" dirty="0">
                <a:cs typeface="Times New Roman" panose="02020603050405020304" pitchFamily="18" charset="0"/>
              </a:rPr>
              <a:t>Se préparer à la gestion des situations exceptionnelles </a:t>
            </a:r>
          </a:p>
        </p:txBody>
      </p:sp>
      <p:sp>
        <p:nvSpPr>
          <p:cNvPr id="37" name="Rectangle 36">
            <a:extLst>
              <a:ext uri="{FF2B5EF4-FFF2-40B4-BE49-F238E27FC236}">
                <a16:creationId xmlns:a16="http://schemas.microsoft.com/office/drawing/2014/main" id="{A057DEC4-DED1-4879-8883-FE0E889CBDEE}"/>
              </a:ext>
            </a:extLst>
          </p:cNvPr>
          <p:cNvSpPr/>
          <p:nvPr/>
        </p:nvSpPr>
        <p:spPr>
          <a:xfrm>
            <a:off x="457624" y="4628295"/>
            <a:ext cx="5866975" cy="246221"/>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Garantir l’efficience des établissements de santé, médico-sociaux et des opérateurs de prévention</a:t>
            </a:r>
          </a:p>
        </p:txBody>
      </p:sp>
      <p:sp>
        <p:nvSpPr>
          <p:cNvPr id="38" name="Rectangle 37">
            <a:extLst>
              <a:ext uri="{FF2B5EF4-FFF2-40B4-BE49-F238E27FC236}">
                <a16:creationId xmlns:a16="http://schemas.microsoft.com/office/drawing/2014/main" id="{11D83B31-2033-466F-86DD-EB4E023C7DBB}"/>
              </a:ext>
            </a:extLst>
          </p:cNvPr>
          <p:cNvSpPr/>
          <p:nvPr/>
        </p:nvSpPr>
        <p:spPr>
          <a:xfrm>
            <a:off x="441924" y="2550115"/>
            <a:ext cx="6655591" cy="4255180"/>
          </a:xfrm>
          <a:prstGeom prst="rect">
            <a:avLst/>
          </a:prstGeom>
          <a:no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a:extLst>
              <a:ext uri="{FF2B5EF4-FFF2-40B4-BE49-F238E27FC236}">
                <a16:creationId xmlns:a16="http://schemas.microsoft.com/office/drawing/2014/main" id="{A75741DA-4BBA-433D-A52C-4F5B4720248D}"/>
              </a:ext>
            </a:extLst>
          </p:cNvPr>
          <p:cNvSpPr>
            <a:spLocks noGrp="1"/>
          </p:cNvSpPr>
          <p:nvPr>
            <p:ph type="sldNum" sz="quarter" idx="4"/>
          </p:nvPr>
        </p:nvSpPr>
        <p:spPr/>
        <p:txBody>
          <a:bodyPr/>
          <a:lstStyle/>
          <a:p>
            <a:fld id="{783F95A4-AEF2-4187-971F-58B8102EF8C3}" type="slidenum">
              <a:rPr lang="fr-FR" smtClean="0"/>
              <a:t>14</a:t>
            </a:fld>
            <a:endParaRPr lang="fr-FR" dirty="0"/>
          </a:p>
        </p:txBody>
      </p:sp>
      <p:sp>
        <p:nvSpPr>
          <p:cNvPr id="32" name="Rectangle 31">
            <a:extLst>
              <a:ext uri="{FF2B5EF4-FFF2-40B4-BE49-F238E27FC236}">
                <a16:creationId xmlns:a16="http://schemas.microsoft.com/office/drawing/2014/main" id="{4D16FF1D-62B1-4460-A25B-D1B3750ED046}"/>
              </a:ext>
            </a:extLst>
          </p:cNvPr>
          <p:cNvSpPr/>
          <p:nvPr/>
        </p:nvSpPr>
        <p:spPr>
          <a:xfrm>
            <a:off x="973805" y="5551648"/>
            <a:ext cx="6079611" cy="261610"/>
          </a:xfrm>
          <a:prstGeom prst="rect">
            <a:avLst/>
          </a:prstGeom>
          <a:solidFill>
            <a:srgbClr val="F2F2F2"/>
          </a:solidFill>
        </p:spPr>
        <p:txBody>
          <a:bodyPr wrap="square">
            <a:spAutoFit/>
          </a:bodyPr>
          <a:lstStyle/>
          <a:p>
            <a:pPr lvl="0" algn="just"/>
            <a:r>
              <a:rPr lang="fr-FR" sz="1100" b="1" dirty="0">
                <a:solidFill>
                  <a:srgbClr val="9F3182"/>
                </a:solidFill>
              </a:rPr>
              <a:t>6. Renforcer les synergies territoriales et prioriser les actions en fonction des spécificités territoriales </a:t>
            </a:r>
            <a:endParaRPr lang="fr-FR" sz="1000" b="1" dirty="0">
              <a:solidFill>
                <a:srgbClr val="9F3182"/>
              </a:solidFill>
            </a:endParaRPr>
          </a:p>
        </p:txBody>
      </p:sp>
      <p:sp>
        <p:nvSpPr>
          <p:cNvPr id="35" name="Rectangle 34">
            <a:extLst>
              <a:ext uri="{FF2B5EF4-FFF2-40B4-BE49-F238E27FC236}">
                <a16:creationId xmlns:a16="http://schemas.microsoft.com/office/drawing/2014/main" id="{DBAE7542-31BA-4639-A6B3-938B5B169430}"/>
              </a:ext>
            </a:extLst>
          </p:cNvPr>
          <p:cNvSpPr/>
          <p:nvPr/>
        </p:nvSpPr>
        <p:spPr>
          <a:xfrm>
            <a:off x="457625" y="5752974"/>
            <a:ext cx="6646066" cy="246221"/>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Promouvoir les synergies territoriales</a:t>
            </a:r>
          </a:p>
        </p:txBody>
      </p:sp>
      <p:sp>
        <p:nvSpPr>
          <p:cNvPr id="40" name="Rectangle 39">
            <a:extLst>
              <a:ext uri="{FF2B5EF4-FFF2-40B4-BE49-F238E27FC236}">
                <a16:creationId xmlns:a16="http://schemas.microsoft.com/office/drawing/2014/main" id="{3731FD8E-A751-4200-8B9F-B9F73BEB33BF}"/>
              </a:ext>
            </a:extLst>
          </p:cNvPr>
          <p:cNvSpPr/>
          <p:nvPr/>
        </p:nvSpPr>
        <p:spPr>
          <a:xfrm>
            <a:off x="990828" y="5999195"/>
            <a:ext cx="6079611" cy="261610"/>
          </a:xfrm>
          <a:prstGeom prst="rect">
            <a:avLst/>
          </a:prstGeom>
          <a:solidFill>
            <a:srgbClr val="F2F2F2"/>
          </a:solidFill>
        </p:spPr>
        <p:txBody>
          <a:bodyPr wrap="square">
            <a:spAutoFit/>
          </a:bodyPr>
          <a:lstStyle/>
          <a:p>
            <a:pPr lvl="0" algn="just"/>
            <a:r>
              <a:rPr lang="fr-FR" sz="1100" b="1" dirty="0">
                <a:solidFill>
                  <a:srgbClr val="9F3182"/>
                </a:solidFill>
              </a:rPr>
              <a:t>7. Reconnaitre l’usager comme acteur du système de santé</a:t>
            </a:r>
            <a:endParaRPr lang="fr-FR" sz="1000" b="1" dirty="0">
              <a:solidFill>
                <a:srgbClr val="9F3182"/>
              </a:solidFill>
            </a:endParaRPr>
          </a:p>
        </p:txBody>
      </p:sp>
      <p:sp>
        <p:nvSpPr>
          <p:cNvPr id="43" name="Rectangle 42">
            <a:extLst>
              <a:ext uri="{FF2B5EF4-FFF2-40B4-BE49-F238E27FC236}">
                <a16:creationId xmlns:a16="http://schemas.microsoft.com/office/drawing/2014/main" id="{F49285B9-432F-4AF5-8D00-90F84B07C6C3}"/>
              </a:ext>
            </a:extLst>
          </p:cNvPr>
          <p:cNvSpPr/>
          <p:nvPr/>
        </p:nvSpPr>
        <p:spPr>
          <a:xfrm>
            <a:off x="457625" y="6227301"/>
            <a:ext cx="6646066" cy="246221"/>
          </a:xfrm>
          <a:prstGeom prst="rect">
            <a:avLst/>
          </a:prstGeom>
        </p:spPr>
        <p:txBody>
          <a:bodyPr wrap="square">
            <a:spAutoFit/>
          </a:bodyPr>
          <a:lstStyle/>
          <a:p>
            <a:pPr marL="171450" indent="-171450" algn="just">
              <a:buFont typeface="Arial" panose="020B0604020202020204" pitchFamily="34" charset="0"/>
              <a:buChar char="•"/>
            </a:pPr>
            <a:r>
              <a:rPr lang="fr-FR" sz="1000" dirty="0">
                <a:cs typeface="Times New Roman" panose="02020603050405020304" pitchFamily="18" charset="0"/>
              </a:rPr>
              <a:t>Reconnaitre l’usager comme acteur du système de santé</a:t>
            </a:r>
          </a:p>
        </p:txBody>
      </p:sp>
      <p:graphicFrame>
        <p:nvGraphicFramePr>
          <p:cNvPr id="3" name="Diagramme 2">
            <a:extLst>
              <a:ext uri="{FF2B5EF4-FFF2-40B4-BE49-F238E27FC236}">
                <a16:creationId xmlns:a16="http://schemas.microsoft.com/office/drawing/2014/main" id="{7B708A83-E37A-4CC8-8166-15CD37998E3C}"/>
              </a:ext>
            </a:extLst>
          </p:cNvPr>
          <p:cNvGraphicFramePr/>
          <p:nvPr>
            <p:extLst>
              <p:ext uri="{D42A27DB-BD31-4B8C-83A1-F6EECF244321}">
                <p14:modId xmlns:p14="http://schemas.microsoft.com/office/powerpoint/2010/main" val="3850466457"/>
              </p:ext>
            </p:extLst>
          </p:nvPr>
        </p:nvGraphicFramePr>
        <p:xfrm>
          <a:off x="4013610" y="6830672"/>
          <a:ext cx="3114471" cy="2808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DA44E937-4ED1-438E-807B-55153AE1BE6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97275" y="7861394"/>
            <a:ext cx="608268" cy="514595"/>
          </a:xfrm>
          <a:prstGeom prst="rect">
            <a:avLst/>
          </a:prstGeom>
          <a:ln w="19050">
            <a:solidFill>
              <a:srgbClr val="9F3182"/>
            </a:solidFill>
          </a:ln>
        </p:spPr>
      </p:pic>
      <p:sp>
        <p:nvSpPr>
          <p:cNvPr id="28" name="Rectangle : avec coin arrondi et coin rogné en haut 27">
            <a:extLst>
              <a:ext uri="{FF2B5EF4-FFF2-40B4-BE49-F238E27FC236}">
                <a16:creationId xmlns:a16="http://schemas.microsoft.com/office/drawing/2014/main" id="{E64089AF-278C-4E4E-A5B5-A0E6717AD643}"/>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9" name="ZoneTexte 28">
            <a:extLst>
              <a:ext uri="{FF2B5EF4-FFF2-40B4-BE49-F238E27FC236}">
                <a16:creationId xmlns:a16="http://schemas.microsoft.com/office/drawing/2014/main" id="{C42E026D-50CF-4842-B58C-FE2D56A594AA}"/>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331092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ZoneTexte 91">
            <a:extLst>
              <a:ext uri="{FF2B5EF4-FFF2-40B4-BE49-F238E27FC236}">
                <a16:creationId xmlns:a16="http://schemas.microsoft.com/office/drawing/2014/main" id="{BEDC6DF6-4411-4104-A86B-288CCBC31941}"/>
              </a:ext>
            </a:extLst>
          </p:cNvPr>
          <p:cNvSpPr txBox="1"/>
          <p:nvPr/>
        </p:nvSpPr>
        <p:spPr>
          <a:xfrm>
            <a:off x="1235390" y="1043355"/>
            <a:ext cx="5966698" cy="338554"/>
          </a:xfrm>
          <a:prstGeom prst="rect">
            <a:avLst/>
          </a:prstGeom>
          <a:noFill/>
        </p:spPr>
        <p:txBody>
          <a:bodyPr wrap="none" rtlCol="0">
            <a:spAutoFit/>
          </a:bodyPr>
          <a:lstStyle/>
          <a:p>
            <a:r>
              <a:rPr lang="fr-FR" sz="1600" b="1" kern="0" dirty="0">
                <a:solidFill>
                  <a:srgbClr val="BA3898"/>
                </a:solidFill>
              </a:rPr>
              <a:t>2.5</a:t>
            </a:r>
            <a:r>
              <a:rPr lang="fr-FR" sz="1600" b="1" i="1" kern="0" dirty="0">
                <a:solidFill>
                  <a:srgbClr val="BA3898"/>
                </a:solidFill>
              </a:rPr>
              <a:t>. </a:t>
            </a:r>
            <a:r>
              <a:rPr lang="fr-FR" sz="1600" b="1" i="1" u="sng" kern="0" dirty="0">
                <a:solidFill>
                  <a:srgbClr val="BA3898"/>
                </a:solidFill>
              </a:rPr>
              <a:t>Une réponse 360 pour une prise en compte globale des besoins</a:t>
            </a:r>
            <a:endParaRPr lang="fr-FR" sz="1600" b="1" i="1" u="sng" dirty="0">
              <a:solidFill>
                <a:srgbClr val="BA3898"/>
              </a:solidFill>
            </a:endParaRPr>
          </a:p>
        </p:txBody>
      </p:sp>
      <p:sp>
        <p:nvSpPr>
          <p:cNvPr id="2" name="Espace réservé du numéro de diapositive 1">
            <a:extLst>
              <a:ext uri="{FF2B5EF4-FFF2-40B4-BE49-F238E27FC236}">
                <a16:creationId xmlns:a16="http://schemas.microsoft.com/office/drawing/2014/main" id="{A75741DA-4BBA-433D-A52C-4F5B4720248D}"/>
              </a:ext>
            </a:extLst>
          </p:cNvPr>
          <p:cNvSpPr>
            <a:spLocks noGrp="1"/>
          </p:cNvSpPr>
          <p:nvPr>
            <p:ph type="sldNum" sz="quarter" idx="4"/>
          </p:nvPr>
        </p:nvSpPr>
        <p:spPr/>
        <p:txBody>
          <a:bodyPr/>
          <a:lstStyle/>
          <a:p>
            <a:fld id="{783F95A4-AEF2-4187-971F-58B8102EF8C3}" type="slidenum">
              <a:rPr lang="fr-FR" smtClean="0"/>
              <a:t>15</a:t>
            </a:fld>
            <a:endParaRPr lang="fr-FR" dirty="0"/>
          </a:p>
        </p:txBody>
      </p:sp>
      <p:sp>
        <p:nvSpPr>
          <p:cNvPr id="28" name="Rectangle 27">
            <a:extLst>
              <a:ext uri="{FF2B5EF4-FFF2-40B4-BE49-F238E27FC236}">
                <a16:creationId xmlns:a16="http://schemas.microsoft.com/office/drawing/2014/main" id="{112FDD5B-B46D-4049-9582-0A9563BA6191}"/>
              </a:ext>
            </a:extLst>
          </p:cNvPr>
          <p:cNvSpPr>
            <a:spLocks/>
          </p:cNvSpPr>
          <p:nvPr/>
        </p:nvSpPr>
        <p:spPr>
          <a:xfrm>
            <a:off x="381849" y="3541979"/>
            <a:ext cx="3312000" cy="0"/>
          </a:xfrm>
          <a:prstGeom prst="rect">
            <a:avLst/>
          </a:prstGeom>
          <a:solidFill>
            <a:schemeClr val="accent1">
              <a:lumMod val="75000"/>
            </a:schemeClr>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CF77E49-D7B4-44D3-B923-385B3B242204}"/>
              </a:ext>
            </a:extLst>
          </p:cNvPr>
          <p:cNvSpPr/>
          <p:nvPr/>
        </p:nvSpPr>
        <p:spPr>
          <a:xfrm>
            <a:off x="364020" y="1455883"/>
            <a:ext cx="6675927" cy="8335817"/>
          </a:xfrm>
          <a:prstGeom prst="rect">
            <a:avLst/>
          </a:prstGeom>
        </p:spPr>
        <p:txBody>
          <a:bodyPr wrap="square" numCol="2" spcCol="360000">
            <a:noAutofit/>
          </a:bodyPr>
          <a:lstStyle/>
          <a:p>
            <a:pPr algn="just">
              <a:spcBef>
                <a:spcPts val="300"/>
              </a:spcBef>
              <a:spcAft>
                <a:spcPts val="300"/>
              </a:spcAft>
              <a:defRPr/>
            </a:pPr>
            <a:r>
              <a:rPr lang="fr-FR" sz="1000" dirty="0">
                <a:solidFill>
                  <a:prstClr val="black"/>
                </a:solidFill>
                <a:latin typeface="Calibri" panose="020F0502020204030204"/>
              </a:rPr>
              <a:t>Pour répondre à l’ensemble des besoins des jeunes accompagnés par le SAIDV, l’équipe pluriprofessionnelle met en œuvre au quotidien des prestations en Santé curative et préventive, en Autonomie par des accompagnements dans les actes de la vie quotidienne, dans les interactions sociales et les prises de décisions et en Participation Sociale par des accompagnements dans l’accès aux droits, à une vie d’élève et d’étudiant, à un projet professionnel, à une vie sociale, etc.</a:t>
            </a:r>
            <a:endParaRPr kumimoji="0" lang="fr-FR"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lang="fr-FR" sz="2000" dirty="0">
              <a:solidFill>
                <a:srgbClr val="E7E6E6">
                  <a:lumMod val="50000"/>
                </a:srgbClr>
              </a:solidFill>
              <a:latin typeface="Calibri" panose="020F0502020204030204"/>
            </a:endParaRP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fr-FR" sz="1000" b="1"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Objectifs</a:t>
            </a:r>
            <a:r>
              <a:rPr kumimoji="0" lang="fr-FR" sz="1000" b="0"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 : </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Assurer une surveillance et un suivi orthoptique</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Stimuler et développer les capacités de vision fonctionnelle du jeune</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Permettre la stimulation et l’adaptation des fonctions mentales, comportementales et instrumentales par l’intermédiaire du corps</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Assurer un suivi psychologique pour le jeune et pour les proches.</a:t>
            </a:r>
            <a:endParaRPr kumimoji="0" lang="fr-FR" sz="1000" b="0"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fr-FR" sz="1000" b="1"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Modalités</a:t>
            </a:r>
            <a:r>
              <a:rPr kumimoji="0" lang="fr-FR" sz="1000" b="0"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 :</a:t>
            </a: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L’équipe pluridisciplinaire (orthoptiste, ergothérapeutes, psychologues, assistante sociale, professionnelles détachées de l’Éducation Nationale, psychomotriciennes, service de transcription, éducateur spécialisé, instructeur en locomotion) propose : </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temps de bilan afin d’évaluer régulièrement les capacités de chaque jeune tout au long de son parcours</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prises en charge individuelles</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prises en charge collectives : des groupes collectifs avec les jeunes pour échanger sur l’acceptation du handicap, pour découvrir le monde à travers diverses modalités sensorielles…</a:t>
            </a:r>
          </a:p>
          <a:p>
            <a:pPr marL="0" marR="0" lvl="0" indent="0" algn="just" defTabSz="457200" rtl="0" eaLnBrk="1" fontAlgn="auto" latinLnBrk="0" hangingPunct="1">
              <a:lnSpc>
                <a:spcPct val="100000"/>
              </a:lnSpc>
              <a:spcBef>
                <a:spcPts val="0"/>
              </a:spcBef>
              <a:spcAft>
                <a:spcPts val="600"/>
              </a:spcAft>
              <a:buClr>
                <a:srgbClr val="013C7E"/>
              </a:buClr>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600"/>
              </a:spcAft>
              <a:buClr>
                <a:srgbClr val="013C7E"/>
              </a:buClr>
              <a:buSzTx/>
              <a:buFont typeface="Wingdings" panose="05000000000000000000" pitchFamily="2" charset="2"/>
              <a:buChar char="§"/>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600"/>
              </a:spcAft>
              <a:buClr>
                <a:srgbClr val="013C7E"/>
              </a:buClr>
              <a:buSzTx/>
              <a:buFont typeface="Wingdings" panose="05000000000000000000" pitchFamily="2" charset="2"/>
              <a:buChar char="§"/>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600"/>
              </a:spcBef>
              <a:spcAft>
                <a:spcPts val="300"/>
              </a:spcAft>
              <a:buClrTx/>
              <a:buSzTx/>
              <a:buFontTx/>
              <a:buNone/>
              <a:tabLst/>
              <a:defRPr/>
            </a:pPr>
            <a:r>
              <a:rPr kumimoji="0" lang="fr-FR" sz="1000" b="1"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Objectifs</a:t>
            </a:r>
            <a:r>
              <a:rPr kumimoji="0" lang="fr-FR" sz="1000" b="0"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 : </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Améliorer les capacités d’agir et les compétences dans les activités de la vie quotidienne</a:t>
            </a:r>
            <a:r>
              <a:rPr lang="fr-FR" sz="1000" dirty="0">
                <a:solidFill>
                  <a:prstClr val="black"/>
                </a:solidFill>
                <a:latin typeface="Calibri" panose="020F0502020204030204" pitchFamily="34" charset="0"/>
                <a:cs typeface="Times New Roman" panose="02020603050405020304" pitchFamily="18" charset="0"/>
              </a:rPr>
              <a:t>,</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accompagner l’acquisition de techniques spécifiques dans les activités de la vie journalière (se déplacer, s’habiller, cuisiner, …)</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Assurer un éveil et une stimulation des plus jeunes ainsi qu’une guidance parentale pour accompagner les référents légaux dans leur rôle</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endParaRPr lang="fr-FR" sz="1000" dirty="0">
              <a:solidFill>
                <a:prstClr val="black"/>
              </a:solidFill>
              <a:latin typeface="Calibri" panose="020F0502020204030204" pitchFamily="34" charset="0"/>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Soutenir les jeunes dans leurs interactions entre pairs </a:t>
            </a: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Apprendre à gérer ses émotions et accepter ses difficultés </a:t>
            </a: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Soutenir la construction d’un projet de vie. </a:t>
            </a:r>
          </a:p>
          <a:p>
            <a:pPr marL="0" marR="0" lvl="0" indent="0" algn="just" defTabSz="457200" rtl="0" eaLnBrk="1" fontAlgn="auto" latinLnBrk="0" hangingPunct="1">
              <a:lnSpc>
                <a:spcPct val="100000"/>
              </a:lnSpc>
              <a:spcBef>
                <a:spcPts val="600"/>
              </a:spcBef>
              <a:spcAft>
                <a:spcPts val="300"/>
              </a:spcAft>
              <a:buClr>
                <a:srgbClr val="013C7E"/>
              </a:buClr>
              <a:buSzTx/>
              <a:buFontTx/>
              <a:buNone/>
              <a:tabLst/>
              <a:defRPr/>
            </a:pPr>
            <a:r>
              <a:rPr kumimoji="0" lang="fr-FR" sz="1000" b="1" i="0" u="none" strike="noStrike" kern="1200" cap="none" spc="0" normalizeH="0" baseline="0" noProof="0" dirty="0">
                <a:ln>
                  <a:noFill/>
                </a:ln>
                <a:solidFill>
                  <a:srgbClr val="9F3182"/>
                </a:solidFill>
                <a:effectLst/>
                <a:uLnTx/>
                <a:uFillTx/>
                <a:latin typeface="Calibri" panose="020F0502020204030204" pitchFamily="34" charset="0"/>
                <a:ea typeface="+mn-ea"/>
                <a:cs typeface="Times New Roman" panose="02020603050405020304" pitchFamily="18" charset="0"/>
              </a:rPr>
              <a:t>Modalités</a:t>
            </a:r>
          </a:p>
          <a:p>
            <a:pPr marL="0" marR="0" lvl="0" indent="0" algn="just" defTabSz="457200" rtl="0" eaLnBrk="1" fontAlgn="auto" latinLnBrk="0" hangingPunct="1">
              <a:lnSpc>
                <a:spcPct val="100000"/>
              </a:lnSpc>
              <a:spcBef>
                <a:spcPts val="300"/>
              </a:spcBef>
              <a:spcAft>
                <a:spcPts val="300"/>
              </a:spcAft>
              <a:buClr>
                <a:srgbClr val="013C7E"/>
              </a:buClr>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L’équipe pluridisciplinaire propose : </a:t>
            </a: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prises en charge en groupe ou individuelles (par exemple un atelier repas pour apprendre à cuisiner, dans le cadre du dispositif ULIS école) </a:t>
            </a: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aides à l’apprentissage des outils dont ils peuvent disposer (outils d’aide à la lecture, aux déplacements…) </a:t>
            </a: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temps de regroupement sur le service avec des temps partagés entre pairs et parfois avec les parents</a:t>
            </a:r>
          </a:p>
          <a:p>
            <a:pPr marL="171450" marR="0" lvl="0" indent="-171450" algn="just" defTabSz="457200" rtl="0" eaLnBrk="1" fontAlgn="auto" latinLnBrk="0" hangingPunct="1">
              <a:lnSpc>
                <a:spcPct val="100000"/>
              </a:lnSpc>
              <a:spcBef>
                <a:spcPts val="30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Un travail sur l’autonomisation dans les déplacements et l’utilisation des transports </a:t>
            </a:r>
            <a:r>
              <a:rPr kumimoji="0" lang="fr-FR" sz="10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en commun</a:t>
            </a:r>
          </a:p>
          <a:p>
            <a:pPr marL="171450" marR="0" lvl="0" indent="-171450" algn="just" defTabSz="457200" rtl="0" eaLnBrk="1" fontAlgn="auto" latinLnBrk="0" hangingPunct="1">
              <a:lnSpc>
                <a:spcPct val="100000"/>
              </a:lnSpc>
              <a:spcBef>
                <a:spcPts val="0"/>
              </a:spcBef>
              <a:spcAft>
                <a:spcPts val="300"/>
              </a:spcAft>
              <a:buClr>
                <a:srgbClr val="9F3182"/>
              </a:buClr>
              <a:buSzTx/>
              <a:buFont typeface="Wingdings" panose="05000000000000000000" pitchFamily="2" charset="2"/>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prêts d’outils adaptés :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documents adaptés par le service de transcription, supports en braille, livres audio…</a:t>
            </a:r>
          </a:p>
          <a:p>
            <a:pPr marL="171450" marR="0" lvl="0" indent="-171450" algn="just" defTabSz="457200" rtl="0" eaLnBrk="1" fontAlgn="auto" latinLnBrk="0" hangingPunct="1">
              <a:lnSpc>
                <a:spcPct val="100000"/>
              </a:lnSpc>
              <a:spcBef>
                <a:spcPts val="0"/>
              </a:spcBef>
              <a:spcAft>
                <a:spcPts val="600"/>
              </a:spcAft>
              <a:buClr>
                <a:srgbClr val="9F3182"/>
              </a:buClr>
              <a:buSzTx/>
              <a:buFont typeface="Wingdings" panose="05000000000000000000" pitchFamily="2" charset="2"/>
              <a:buChar char="§"/>
              <a:tabLst/>
              <a:defRPr/>
            </a:pPr>
            <a:endParaRPr lang="fr-FR" sz="1000" dirty="0">
              <a:solidFill>
                <a:prstClr val="black"/>
              </a:solidFill>
              <a:latin typeface="Calibri" panose="020F0502020204030204"/>
            </a:endParaRPr>
          </a:p>
          <a:p>
            <a:pPr marR="0" lvl="0" algn="just" defTabSz="457200" rtl="0" eaLnBrk="1" fontAlgn="auto" latinLnBrk="0" hangingPunct="1">
              <a:lnSpc>
                <a:spcPct val="100000"/>
              </a:lnSpc>
              <a:spcBef>
                <a:spcPts val="0"/>
              </a:spcBef>
              <a:spcAft>
                <a:spcPts val="600"/>
              </a:spcAft>
              <a:buClr>
                <a:srgbClr val="9F3182"/>
              </a:buClr>
              <a:buSzTx/>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just" defTabSz="457200" rtl="0" eaLnBrk="1" fontAlgn="auto" latinLnBrk="0" hangingPunct="1">
              <a:lnSpc>
                <a:spcPct val="100000"/>
              </a:lnSpc>
              <a:spcBef>
                <a:spcPts val="0"/>
              </a:spcBef>
              <a:spcAft>
                <a:spcPts val="600"/>
              </a:spcAft>
              <a:buClr>
                <a:srgbClr val="9F3182"/>
              </a:buClr>
              <a:buSzTx/>
              <a:tabLst/>
              <a:defRPr/>
            </a:pPr>
            <a:endParaRPr lang="fr-FR" sz="1000" dirty="0">
              <a:solidFill>
                <a:prstClr val="black"/>
              </a:solidFill>
              <a:latin typeface="Calibri" panose="020F0502020204030204"/>
            </a:endParaRPr>
          </a:p>
          <a:p>
            <a:pPr lvl="0" algn="just">
              <a:spcBef>
                <a:spcPts val="300"/>
              </a:spcBef>
              <a:spcAft>
                <a:spcPts val="300"/>
              </a:spcAft>
              <a:defRPr/>
            </a:pPr>
            <a:endParaRPr lang="fr-FR" sz="500" dirty="0">
              <a:solidFill>
                <a:srgbClr val="E7E6E6">
                  <a:lumMod val="50000"/>
                </a:srgbClr>
              </a:solidFill>
              <a:latin typeface="Calibri" panose="020F0502020204030204" pitchFamily="34" charset="0"/>
              <a:cs typeface="Times New Roman" panose="02020603050405020304" pitchFamily="18" charset="0"/>
            </a:endParaRPr>
          </a:p>
          <a:p>
            <a:pPr lvl="0" algn="just">
              <a:spcBef>
                <a:spcPts val="300"/>
              </a:spcBef>
              <a:spcAft>
                <a:spcPts val="300"/>
              </a:spcAft>
              <a:defRPr/>
            </a:pPr>
            <a:r>
              <a:rPr lang="fr-FR" sz="1000" b="1" dirty="0">
                <a:solidFill>
                  <a:srgbClr val="9F3182"/>
                </a:solidFill>
                <a:latin typeface="Calibri" panose="020F0502020204030204" pitchFamily="34" charset="0"/>
                <a:cs typeface="Times New Roman" panose="02020603050405020304" pitchFamily="18" charset="0"/>
              </a:rPr>
              <a:t>Objectifs : </a:t>
            </a:r>
            <a:endParaRPr lang="fr-FR" sz="1000" dirty="0">
              <a:solidFill>
                <a:srgbClr val="9F3182"/>
              </a:solidFill>
              <a:latin typeface="Calibri" panose="020F0502020204030204" pitchFamily="34" charset="0"/>
              <a:cs typeface="Times New Roman" panose="02020603050405020304" pitchFamily="18" charset="0"/>
            </a:endParaRP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latin typeface="Calibri" panose="020F0502020204030204" pitchFamily="34" charset="0"/>
                <a:cs typeface="Times New Roman" panose="02020603050405020304" pitchFamily="18" charset="0"/>
              </a:rPr>
              <a:t>Accompagner les familles et les jeunes adultes dans leurs démarches administratives et sociales</a:t>
            </a: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latin typeface="Calibri" panose="020F0502020204030204" pitchFamily="34" charset="0"/>
                <a:cs typeface="Times New Roman" panose="02020603050405020304" pitchFamily="18" charset="0"/>
              </a:rPr>
              <a:t>Assurer au jeune déficient visuel un accès aux programmes scolaires</a:t>
            </a: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latin typeface="Calibri" panose="020F0502020204030204" pitchFamily="34" charset="0"/>
                <a:cs typeface="Times New Roman" panose="02020603050405020304" pitchFamily="18" charset="0"/>
              </a:rPr>
              <a:t>Accompagner les jeunes dans leur vie d’écolier et leur inclusion sociale à l’école</a:t>
            </a: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latin typeface="Calibri" panose="020F0502020204030204" pitchFamily="34" charset="0"/>
                <a:cs typeface="Times New Roman" panose="02020603050405020304" pitchFamily="18" charset="0"/>
              </a:rPr>
              <a:t>Aider les jeunes à accéder à leurs droits et à s’inscrire dans un parcours citoyen </a:t>
            </a: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latin typeface="Calibri" panose="020F0502020204030204" pitchFamily="34" charset="0"/>
                <a:cs typeface="Times New Roman" panose="02020603050405020304" pitchFamily="18" charset="0"/>
              </a:rPr>
              <a:t>Soutenir le jeune dans la construction de son projet de vie sociale.</a:t>
            </a:r>
          </a:p>
          <a:p>
            <a:pPr lvl="0" algn="just">
              <a:spcBef>
                <a:spcPts val="600"/>
              </a:spcBef>
              <a:spcAft>
                <a:spcPts val="300"/>
              </a:spcAft>
              <a:buClr>
                <a:srgbClr val="9F3182"/>
              </a:buClr>
              <a:defRPr/>
            </a:pPr>
            <a:r>
              <a:rPr lang="fr-FR" sz="1000" b="1" dirty="0">
                <a:solidFill>
                  <a:srgbClr val="9F3182"/>
                </a:solidFill>
                <a:cs typeface="Times New Roman" panose="02020603050405020304" pitchFamily="18" charset="0"/>
              </a:rPr>
              <a:t>Modalités</a:t>
            </a:r>
            <a:r>
              <a:rPr lang="fr-FR" sz="1000" dirty="0">
                <a:solidFill>
                  <a:srgbClr val="9F3182"/>
                </a:solidFill>
                <a:cs typeface="Times New Roman" panose="02020603050405020304" pitchFamily="18" charset="0"/>
              </a:rPr>
              <a:t> :</a:t>
            </a:r>
          </a:p>
          <a:p>
            <a:pPr lvl="0" algn="just">
              <a:spcBef>
                <a:spcPts val="600"/>
              </a:spcBef>
              <a:spcAft>
                <a:spcPts val="600"/>
              </a:spcAft>
              <a:defRPr/>
            </a:pPr>
            <a:r>
              <a:rPr lang="fr-FR" sz="1000" dirty="0">
                <a:solidFill>
                  <a:prstClr val="black"/>
                </a:solidFill>
              </a:rPr>
              <a:t>L’équipe pluridisciplinaire  propose : </a:t>
            </a:r>
          </a:p>
          <a:p>
            <a:pPr marL="171450" lvl="0" indent="-171450" algn="just">
              <a:spcAft>
                <a:spcPts val="600"/>
              </a:spcAft>
              <a:buClr>
                <a:srgbClr val="9F3182"/>
              </a:buClr>
              <a:buFont typeface="Wingdings" panose="05000000000000000000" pitchFamily="2" charset="2"/>
              <a:buChar char="§"/>
              <a:defRPr/>
            </a:pPr>
            <a:r>
              <a:rPr lang="fr-FR" sz="1000" dirty="0">
                <a:solidFill>
                  <a:prstClr val="black"/>
                </a:solidFill>
                <a:cs typeface="Times New Roman" panose="02020603050405020304" pitchFamily="18" charset="0"/>
              </a:rPr>
              <a:t>Une transcription des documents selon les besoins de chaque élève (et notamment les supports de classe)</a:t>
            </a:r>
          </a:p>
          <a:p>
            <a:pPr marL="171450" indent="-171450" algn="just">
              <a:spcAft>
                <a:spcPts val="300"/>
              </a:spcAft>
              <a:buClr>
                <a:srgbClr val="9F3182"/>
              </a:buClr>
              <a:buFont typeface="Wingdings" panose="05000000000000000000" pitchFamily="2" charset="2"/>
              <a:buChar char="§"/>
              <a:defRPr/>
            </a:pPr>
            <a:r>
              <a:rPr lang="fr-FR" sz="1000" dirty="0">
                <a:solidFill>
                  <a:prstClr val="black"/>
                </a:solidFill>
                <a:cs typeface="Times New Roman" panose="02020603050405020304" pitchFamily="18" charset="0"/>
              </a:rPr>
              <a:t>Un accompagnement du jeune et de sa famille sur les démarches administratives et citoyennes (apprendre à voter, à faire une déclaration d’impôts…)</a:t>
            </a: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cs typeface="Times New Roman" panose="02020603050405020304" pitchFamily="18" charset="0"/>
              </a:rPr>
              <a:t>Des sorties culturelles, des voyages…</a:t>
            </a:r>
            <a:endParaRPr lang="fr-FR" sz="1000" dirty="0">
              <a:solidFill>
                <a:prstClr val="black"/>
              </a:solidFill>
              <a:highlight>
                <a:srgbClr val="FFFF00"/>
              </a:highlight>
              <a:cs typeface="Times New Roman" panose="02020603050405020304" pitchFamily="18" charset="0"/>
            </a:endParaRPr>
          </a:p>
          <a:p>
            <a:pPr marL="171450" lvl="0" indent="-171450" algn="just">
              <a:spcAft>
                <a:spcPts val="300"/>
              </a:spcAft>
              <a:buClr>
                <a:srgbClr val="9F3182"/>
              </a:buClr>
              <a:buFont typeface="Wingdings" panose="05000000000000000000" pitchFamily="2" charset="2"/>
              <a:buChar char="§"/>
              <a:defRPr/>
            </a:pPr>
            <a:r>
              <a:rPr lang="fr-FR" sz="1000" dirty="0">
                <a:solidFill>
                  <a:prstClr val="black"/>
                </a:solidFill>
                <a:cs typeface="Times New Roman" panose="02020603050405020304" pitchFamily="18" charset="0"/>
              </a:rPr>
              <a:t>Des séquences pédagogiques individuelles ou collectives avec les enseignants spécialisés.</a:t>
            </a:r>
          </a:p>
          <a:p>
            <a:pPr marL="171450" lvl="0" indent="-171450" algn="just">
              <a:spcAft>
                <a:spcPts val="600"/>
              </a:spcAft>
              <a:buClr>
                <a:srgbClr val="9F3182"/>
              </a:buClr>
              <a:buFont typeface="Wingdings" panose="05000000000000000000" pitchFamily="2" charset="2"/>
              <a:buChar char="§"/>
              <a:defRPr/>
            </a:pPr>
            <a:endParaRPr lang="fr-FR" sz="1000" dirty="0">
              <a:solidFill>
                <a:prstClr val="black"/>
              </a:solidFill>
            </a:endParaRPr>
          </a:p>
        </p:txBody>
      </p:sp>
      <p:sp>
        <p:nvSpPr>
          <p:cNvPr id="31" name="Ellipse 30">
            <a:extLst>
              <a:ext uri="{FF2B5EF4-FFF2-40B4-BE49-F238E27FC236}">
                <a16:creationId xmlns:a16="http://schemas.microsoft.com/office/drawing/2014/main" id="{F5834297-DB35-4DC6-983B-4B27B58714C9}"/>
              </a:ext>
            </a:extLst>
          </p:cNvPr>
          <p:cNvSpPr>
            <a:spLocks noChangeAspect="1"/>
          </p:cNvSpPr>
          <p:nvPr/>
        </p:nvSpPr>
        <p:spPr>
          <a:xfrm>
            <a:off x="387227" y="3033155"/>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9B87945C-B7C6-4DEB-A735-8AB8027E5061}"/>
              </a:ext>
            </a:extLst>
          </p:cNvPr>
          <p:cNvSpPr>
            <a:spLocks/>
          </p:cNvSpPr>
          <p:nvPr/>
        </p:nvSpPr>
        <p:spPr>
          <a:xfrm>
            <a:off x="333552" y="8396313"/>
            <a:ext cx="3312000" cy="0"/>
          </a:xfrm>
          <a:prstGeom prst="rect">
            <a:avLst/>
          </a:prstGeom>
          <a:solidFill>
            <a:schemeClr val="accent1">
              <a:lumMod val="75000"/>
            </a:schemeClr>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E1161BE5-42D1-464E-94B7-6167EA97C954}"/>
              </a:ext>
            </a:extLst>
          </p:cNvPr>
          <p:cNvSpPr>
            <a:spLocks noChangeAspect="1"/>
          </p:cNvSpPr>
          <p:nvPr/>
        </p:nvSpPr>
        <p:spPr>
          <a:xfrm>
            <a:off x="364020" y="7857117"/>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5" name="Image 44">
            <a:extLst>
              <a:ext uri="{FF2B5EF4-FFF2-40B4-BE49-F238E27FC236}">
                <a16:creationId xmlns:a16="http://schemas.microsoft.com/office/drawing/2014/main" id="{C9E255AD-14C9-4A14-9413-659D7DA608F6}"/>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7704" y="3104553"/>
            <a:ext cx="276874" cy="276874"/>
          </a:xfrm>
          <a:prstGeom prst="rect">
            <a:avLst/>
          </a:prstGeom>
        </p:spPr>
      </p:pic>
      <p:pic>
        <p:nvPicPr>
          <p:cNvPr id="49" name="Image 48">
            <a:extLst>
              <a:ext uri="{FF2B5EF4-FFF2-40B4-BE49-F238E27FC236}">
                <a16:creationId xmlns:a16="http://schemas.microsoft.com/office/drawing/2014/main" id="{F89EEFDE-970E-4167-8BE1-25369BF77494}"/>
              </a:ext>
            </a:extLst>
          </p:cNvPr>
          <p:cNvPicPr>
            <a:picLocks noChangeAspect="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1387" y="7909485"/>
            <a:ext cx="333191" cy="333191"/>
          </a:xfrm>
          <a:prstGeom prst="rect">
            <a:avLst/>
          </a:prstGeom>
        </p:spPr>
      </p:pic>
      <p:sp>
        <p:nvSpPr>
          <p:cNvPr id="3" name="ZoneTexte 2">
            <a:extLst>
              <a:ext uri="{FF2B5EF4-FFF2-40B4-BE49-F238E27FC236}">
                <a16:creationId xmlns:a16="http://schemas.microsoft.com/office/drawing/2014/main" id="{BBC3E4A3-AB22-4946-90EB-B0468A677F06}"/>
              </a:ext>
            </a:extLst>
          </p:cNvPr>
          <p:cNvSpPr txBox="1"/>
          <p:nvPr/>
        </p:nvSpPr>
        <p:spPr>
          <a:xfrm>
            <a:off x="899607" y="3090122"/>
            <a:ext cx="2722299" cy="338554"/>
          </a:xfrm>
          <a:prstGeom prst="rect">
            <a:avLst/>
          </a:prstGeom>
          <a:noFill/>
        </p:spPr>
        <p:txBody>
          <a:bodyPr wrap="square" rtlCol="0">
            <a:spAutoFit/>
          </a:bodyPr>
          <a:lstStyle/>
          <a:p>
            <a:pPr lvl="0" algn="just">
              <a:spcBef>
                <a:spcPts val="300"/>
              </a:spcBef>
              <a:spcAft>
                <a:spcPts val="300"/>
              </a:spcAft>
              <a:defRPr/>
            </a:pPr>
            <a:r>
              <a:rPr lang="fr-FR" sz="1600" dirty="0">
                <a:solidFill>
                  <a:srgbClr val="E7E6E6">
                    <a:lumMod val="50000"/>
                  </a:srgbClr>
                </a:solidFill>
              </a:rPr>
              <a:t>Les prestations en Santé</a:t>
            </a:r>
            <a:endParaRPr lang="fr-FR" sz="1600" dirty="0">
              <a:solidFill>
                <a:srgbClr val="E7E6E6">
                  <a:lumMod val="50000"/>
                </a:srgbClr>
              </a:solidFill>
              <a:highlight>
                <a:srgbClr val="FFFF00"/>
              </a:highlight>
            </a:endParaRPr>
          </a:p>
        </p:txBody>
      </p:sp>
      <p:sp>
        <p:nvSpPr>
          <p:cNvPr id="16" name="ZoneTexte 15">
            <a:extLst>
              <a:ext uri="{FF2B5EF4-FFF2-40B4-BE49-F238E27FC236}">
                <a16:creationId xmlns:a16="http://schemas.microsoft.com/office/drawing/2014/main" id="{86E3218D-BE34-44D7-B47C-6D0874913DA4}"/>
              </a:ext>
            </a:extLst>
          </p:cNvPr>
          <p:cNvSpPr txBox="1"/>
          <p:nvPr/>
        </p:nvSpPr>
        <p:spPr>
          <a:xfrm>
            <a:off x="835140" y="7985894"/>
            <a:ext cx="2722299" cy="338554"/>
          </a:xfrm>
          <a:prstGeom prst="rect">
            <a:avLst/>
          </a:prstGeom>
          <a:noFill/>
        </p:spPr>
        <p:txBody>
          <a:bodyPr wrap="square" rtlCol="0">
            <a:spAutoFit/>
          </a:bodyPr>
          <a:lstStyle/>
          <a:p>
            <a:pPr lvl="0" algn="just">
              <a:spcBef>
                <a:spcPts val="300"/>
              </a:spcBef>
              <a:spcAft>
                <a:spcPts val="300"/>
              </a:spcAft>
              <a:defRPr/>
            </a:pPr>
            <a:r>
              <a:rPr lang="fr-FR" sz="1600" dirty="0">
                <a:solidFill>
                  <a:srgbClr val="E7E6E6">
                    <a:lumMod val="50000"/>
                  </a:srgbClr>
                </a:solidFill>
              </a:rPr>
              <a:t>Les prestations en Autonomie</a:t>
            </a:r>
            <a:endParaRPr lang="fr-FR" sz="1600" dirty="0">
              <a:solidFill>
                <a:srgbClr val="E7E6E6">
                  <a:lumMod val="50000"/>
                </a:srgbClr>
              </a:solidFill>
              <a:highlight>
                <a:srgbClr val="FFFF00"/>
              </a:highlight>
            </a:endParaRPr>
          </a:p>
        </p:txBody>
      </p:sp>
      <p:sp>
        <p:nvSpPr>
          <p:cNvPr id="17" name="Rectangle 16">
            <a:extLst>
              <a:ext uri="{FF2B5EF4-FFF2-40B4-BE49-F238E27FC236}">
                <a16:creationId xmlns:a16="http://schemas.microsoft.com/office/drawing/2014/main" id="{EF9FE2D5-2B1F-407E-A988-D8DB88C0B261}"/>
              </a:ext>
            </a:extLst>
          </p:cNvPr>
          <p:cNvSpPr>
            <a:spLocks/>
          </p:cNvSpPr>
          <p:nvPr/>
        </p:nvSpPr>
        <p:spPr>
          <a:xfrm>
            <a:off x="3879037" y="5804884"/>
            <a:ext cx="3312000" cy="0"/>
          </a:xfrm>
          <a:prstGeom prst="rect">
            <a:avLst/>
          </a:prstGeom>
          <a:solidFill>
            <a:schemeClr val="accent1">
              <a:lumMod val="75000"/>
            </a:schemeClr>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21FE56D7-46B9-400F-8FF2-CFF3B090C63F}"/>
              </a:ext>
            </a:extLst>
          </p:cNvPr>
          <p:cNvSpPr>
            <a:spLocks noChangeAspect="1"/>
          </p:cNvSpPr>
          <p:nvPr/>
        </p:nvSpPr>
        <p:spPr>
          <a:xfrm>
            <a:off x="3879037" y="5263150"/>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Image 18">
            <a:extLst>
              <a:ext uri="{FF2B5EF4-FFF2-40B4-BE49-F238E27FC236}">
                <a16:creationId xmlns:a16="http://schemas.microsoft.com/office/drawing/2014/main" id="{B1B1F8A2-41E2-40F7-B91F-97937F79B021}"/>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31065" y="5315045"/>
            <a:ext cx="334555" cy="334555"/>
          </a:xfrm>
          <a:prstGeom prst="rect">
            <a:avLst/>
          </a:prstGeom>
        </p:spPr>
      </p:pic>
      <p:sp>
        <p:nvSpPr>
          <p:cNvPr id="20" name="ZoneTexte 19">
            <a:extLst>
              <a:ext uri="{FF2B5EF4-FFF2-40B4-BE49-F238E27FC236}">
                <a16:creationId xmlns:a16="http://schemas.microsoft.com/office/drawing/2014/main" id="{BEFBD912-F6BD-4BA0-8E76-1CCBC9E18ADE}"/>
              </a:ext>
            </a:extLst>
          </p:cNvPr>
          <p:cNvSpPr txBox="1"/>
          <p:nvPr/>
        </p:nvSpPr>
        <p:spPr>
          <a:xfrm>
            <a:off x="4317648" y="5184902"/>
            <a:ext cx="2722299" cy="584775"/>
          </a:xfrm>
          <a:prstGeom prst="rect">
            <a:avLst/>
          </a:prstGeom>
          <a:noFill/>
        </p:spPr>
        <p:txBody>
          <a:bodyPr wrap="square" rtlCol="0">
            <a:spAutoFit/>
          </a:bodyPr>
          <a:lstStyle/>
          <a:p>
            <a:pPr lvl="0">
              <a:defRPr/>
            </a:pPr>
            <a:r>
              <a:rPr lang="fr-FR" sz="1600" dirty="0">
                <a:solidFill>
                  <a:srgbClr val="E7E6E6">
                    <a:lumMod val="50000"/>
                  </a:srgbClr>
                </a:solidFill>
              </a:rPr>
              <a:t>Les prestations en Participation Sociale</a:t>
            </a:r>
            <a:endParaRPr lang="fr-FR" sz="1600" dirty="0">
              <a:solidFill>
                <a:srgbClr val="E7E6E6">
                  <a:lumMod val="50000"/>
                </a:srgbClr>
              </a:solidFill>
              <a:highlight>
                <a:srgbClr val="FFFF00"/>
              </a:highlight>
            </a:endParaRPr>
          </a:p>
        </p:txBody>
      </p:sp>
      <p:sp>
        <p:nvSpPr>
          <p:cNvPr id="21" name="Rectangle : avec coin arrondi et coin rogné en haut 20">
            <a:extLst>
              <a:ext uri="{FF2B5EF4-FFF2-40B4-BE49-F238E27FC236}">
                <a16:creationId xmlns:a16="http://schemas.microsoft.com/office/drawing/2014/main" id="{7004715D-C39E-4D14-8612-4033B319646D}"/>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2" name="ZoneTexte 21">
            <a:extLst>
              <a:ext uri="{FF2B5EF4-FFF2-40B4-BE49-F238E27FC236}">
                <a16:creationId xmlns:a16="http://schemas.microsoft.com/office/drawing/2014/main" id="{532BD9F1-C590-4D5A-9615-AF5EF76E973E}"/>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367683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03BBCFB-F120-46B1-A329-8A96ED1100BB}"/>
              </a:ext>
            </a:extLst>
          </p:cNvPr>
          <p:cNvSpPr txBox="1"/>
          <p:nvPr/>
        </p:nvSpPr>
        <p:spPr>
          <a:xfrm>
            <a:off x="1235390" y="1050536"/>
            <a:ext cx="5966698" cy="338554"/>
          </a:xfrm>
          <a:prstGeom prst="rect">
            <a:avLst/>
          </a:prstGeom>
          <a:noFill/>
        </p:spPr>
        <p:txBody>
          <a:bodyPr wrap="none" rtlCol="0">
            <a:spAutoFit/>
          </a:bodyPr>
          <a:lstStyle/>
          <a:p>
            <a:r>
              <a:rPr lang="fr-FR" sz="1600" b="1" kern="0" dirty="0">
                <a:solidFill>
                  <a:srgbClr val="BA3898"/>
                </a:solidFill>
              </a:rPr>
              <a:t>2.5</a:t>
            </a:r>
            <a:r>
              <a:rPr lang="fr-FR" sz="1600" b="1" i="1" kern="0" dirty="0">
                <a:solidFill>
                  <a:srgbClr val="BA3898"/>
                </a:solidFill>
              </a:rPr>
              <a:t>. </a:t>
            </a:r>
            <a:r>
              <a:rPr lang="fr-FR" sz="1600" b="1" i="1" u="sng" kern="0" dirty="0">
                <a:solidFill>
                  <a:srgbClr val="BA3898"/>
                </a:solidFill>
              </a:rPr>
              <a:t>Une réponse 360° pour une prise en compte globale des besoins</a:t>
            </a:r>
            <a:endParaRPr lang="fr-FR" sz="1600" b="1" i="1" u="sng" dirty="0">
              <a:solidFill>
                <a:srgbClr val="BA3898"/>
              </a:solidFill>
            </a:endParaRPr>
          </a:p>
        </p:txBody>
      </p:sp>
      <p:sp>
        <p:nvSpPr>
          <p:cNvPr id="15" name="Folded Corner 14">
            <a:extLst>
              <a:ext uri="{FF2B5EF4-FFF2-40B4-BE49-F238E27FC236}">
                <a16:creationId xmlns:a16="http://schemas.microsoft.com/office/drawing/2014/main" id="{352083BF-97CC-4F3B-A78C-40EE97A8A058}"/>
              </a:ext>
            </a:extLst>
          </p:cNvPr>
          <p:cNvSpPr/>
          <p:nvPr/>
        </p:nvSpPr>
        <p:spPr>
          <a:xfrm rot="10800000" flipH="1">
            <a:off x="284669" y="2692360"/>
            <a:ext cx="3438000" cy="1492460"/>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Espace réservé du numéro de diapositive 1">
            <a:extLst>
              <a:ext uri="{FF2B5EF4-FFF2-40B4-BE49-F238E27FC236}">
                <a16:creationId xmlns:a16="http://schemas.microsoft.com/office/drawing/2014/main" id="{CDEDDC3D-99BB-4A60-A50D-055F3CEE47D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3F95A4-AEF2-4187-971F-58B8102EF8C3}" type="slidenum">
              <a:rPr kumimoji="0" lang="fr-FR"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Rectangle : avec coin arrondi et coin rogné en haut 18">
            <a:extLst>
              <a:ext uri="{FF2B5EF4-FFF2-40B4-BE49-F238E27FC236}">
                <a16:creationId xmlns:a16="http://schemas.microsoft.com/office/drawing/2014/main" id="{6229E667-3237-447E-B818-B9E027827BDB}"/>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0" name="ZoneTexte 19">
            <a:extLst>
              <a:ext uri="{FF2B5EF4-FFF2-40B4-BE49-F238E27FC236}">
                <a16:creationId xmlns:a16="http://schemas.microsoft.com/office/drawing/2014/main" id="{DC09D914-4DEE-4641-87B7-C60BC597CD69}"/>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
        <p:nvSpPr>
          <p:cNvPr id="10" name="Rectangle 9">
            <a:extLst>
              <a:ext uri="{FF2B5EF4-FFF2-40B4-BE49-F238E27FC236}">
                <a16:creationId xmlns:a16="http://schemas.microsoft.com/office/drawing/2014/main" id="{041DEFC0-8FB6-4D85-8E5E-92253985CA2D}"/>
              </a:ext>
            </a:extLst>
          </p:cNvPr>
          <p:cNvSpPr/>
          <p:nvPr/>
        </p:nvSpPr>
        <p:spPr>
          <a:xfrm>
            <a:off x="284669" y="2763643"/>
            <a:ext cx="3306020" cy="1687959"/>
          </a:xfrm>
          <a:prstGeom prst="rect">
            <a:avLst/>
          </a:prstGeom>
        </p:spPr>
        <p:txBody>
          <a:bodyPr wrap="square" numCol="1" spcCol="36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1000" b="1" i="0" u="none" strike="noStrike" kern="1200" cap="none" spc="0" normalizeH="0" baseline="0" noProof="0" dirty="0">
                <a:ln>
                  <a:noFill/>
                </a:ln>
                <a:solidFill>
                  <a:srgbClr val="9F3182"/>
                </a:solidFill>
                <a:effectLst/>
                <a:uLnTx/>
                <a:uFillTx/>
                <a:latin typeface="Calibri" panose="020F0502020204030204"/>
                <a:ea typeface="+mn-ea"/>
                <a:cs typeface="+mn-cs"/>
              </a:rPr>
              <a:t>Orientations 2021 – 2025 : </a:t>
            </a:r>
            <a:endParaRPr kumimoji="0" lang="fr-FR" sz="1000" b="0" i="1" u="none" strike="noStrike" kern="1200" cap="none" spc="0" normalizeH="0" baseline="0" noProof="0" dirty="0">
              <a:ln>
                <a:noFill/>
              </a:ln>
              <a:solidFill>
                <a:srgbClr val="9F3182"/>
              </a:solidFill>
              <a:effectLst/>
              <a:uLnTx/>
              <a:uFillTx/>
              <a:latin typeface="Calibri" panose="020F0502020204030204"/>
              <a:ea typeface="+mn-ea"/>
              <a:cs typeface="+mn-cs"/>
            </a:endParaRP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Poursuivre les actions menées pour recruter un médecin ophtalmologue</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Contractualiser avec des médecins de ville pour pallier la vacance de poste</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Développer des prises en charge plus globale de la santé des jeunes (suivi bucco-dentaire, gynécologique, addiction, comportements favorables en santé, etc.)</a:t>
            </a:r>
          </a:p>
        </p:txBody>
      </p:sp>
      <p:sp>
        <p:nvSpPr>
          <p:cNvPr id="3" name="Rectangle 2">
            <a:extLst>
              <a:ext uri="{FF2B5EF4-FFF2-40B4-BE49-F238E27FC236}">
                <a16:creationId xmlns:a16="http://schemas.microsoft.com/office/drawing/2014/main" id="{CD4C8278-B8F2-4E58-B5CF-E686F64DF977}"/>
              </a:ext>
            </a:extLst>
          </p:cNvPr>
          <p:cNvSpPr/>
          <p:nvPr/>
        </p:nvSpPr>
        <p:spPr>
          <a:xfrm>
            <a:off x="237701" y="1662600"/>
            <a:ext cx="7037305" cy="654025"/>
          </a:xfrm>
          <a:prstGeom prst="rect">
            <a:avLst/>
          </a:prstGeom>
        </p:spPr>
        <p:txBody>
          <a:bodyPr wrap="square" numCol="2" spcCol="180000">
            <a:spAutoFit/>
          </a:bodyPr>
          <a:lstStyle/>
          <a:p>
            <a:pPr marL="171450" lvl="0" indent="-171450" algn="just">
              <a:spcAft>
                <a:spcPts val="300"/>
              </a:spcAft>
              <a:buClr>
                <a:srgbClr val="9F3182"/>
              </a:buClr>
              <a:buFont typeface="Wingdings" panose="05000000000000000000" pitchFamily="2" charset="2"/>
              <a:buChar char="§"/>
              <a:defRPr/>
            </a:pPr>
            <a:r>
              <a:rPr lang="fr-FR" sz="1050" dirty="0">
                <a:solidFill>
                  <a:prstClr val="black"/>
                </a:solidFill>
                <a:cs typeface="Times New Roman" panose="02020603050405020304" pitchFamily="18" charset="0"/>
              </a:rPr>
              <a:t>Des temps d’inclusion scolaire quelle que soit l’intensité des besoins </a:t>
            </a:r>
          </a:p>
          <a:p>
            <a:pPr marL="172800" lvl="0" indent="-172800" algn="just">
              <a:spcAft>
                <a:spcPts val="300"/>
              </a:spcAft>
              <a:buClr>
                <a:srgbClr val="9F3182"/>
              </a:buClr>
              <a:buFont typeface="Wingdings" panose="05000000000000000000" pitchFamily="2" charset="2"/>
              <a:buChar char="§"/>
              <a:defRPr/>
            </a:pPr>
            <a:r>
              <a:rPr lang="fr-FR" sz="1050" dirty="0">
                <a:solidFill>
                  <a:prstClr val="black"/>
                </a:solidFill>
                <a:cs typeface="Times New Roman" panose="02020603050405020304" pitchFamily="18" charset="0"/>
              </a:rPr>
              <a:t>Des temps de travail individuels avec les jeunes</a:t>
            </a:r>
          </a:p>
        </p:txBody>
      </p:sp>
    </p:spTree>
    <p:extLst>
      <p:ext uri="{BB962C8B-B14F-4D97-AF65-F5344CB8AC3E}">
        <p14:creationId xmlns:p14="http://schemas.microsoft.com/office/powerpoint/2010/main" val="249031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596FA699-9220-4251-8E97-EB931FBE1A57}"/>
              </a:ext>
            </a:extLst>
          </p:cNvPr>
          <p:cNvSpPr>
            <a:spLocks noChangeAspect="1"/>
          </p:cNvSpPr>
          <p:nvPr/>
        </p:nvSpPr>
        <p:spPr>
          <a:xfrm>
            <a:off x="416754" y="1531220"/>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1ED5E14C-7D17-4A53-A217-097CC9503B53}"/>
              </a:ext>
            </a:extLst>
          </p:cNvPr>
          <p:cNvSpPr txBox="1"/>
          <p:nvPr/>
        </p:nvSpPr>
        <p:spPr>
          <a:xfrm>
            <a:off x="1228369" y="1042905"/>
            <a:ext cx="6159058" cy="338554"/>
          </a:xfrm>
          <a:prstGeom prst="rect">
            <a:avLst/>
          </a:prstGeom>
          <a:noFill/>
        </p:spPr>
        <p:txBody>
          <a:bodyPr wrap="none" rtlCol="0">
            <a:spAutoFit/>
          </a:bodyPr>
          <a:lstStyle/>
          <a:p>
            <a:r>
              <a:rPr lang="fr-FR" sz="1600" b="1" kern="0" dirty="0">
                <a:solidFill>
                  <a:srgbClr val="BA3898"/>
                </a:solidFill>
              </a:rPr>
              <a:t>2.6. </a:t>
            </a:r>
            <a:r>
              <a:rPr lang="fr-FR" sz="1600" b="1" i="1" u="sng" kern="0" dirty="0">
                <a:solidFill>
                  <a:srgbClr val="BA3898"/>
                </a:solidFill>
              </a:rPr>
              <a:t>Un accompagnement structuré par un socle de valeurs partagées</a:t>
            </a:r>
            <a:endParaRPr lang="fr-FR" sz="1600" b="1" i="1" u="sng" dirty="0">
              <a:solidFill>
                <a:srgbClr val="BA3898"/>
              </a:solidFill>
            </a:endParaRPr>
          </a:p>
        </p:txBody>
      </p:sp>
      <p:sp>
        <p:nvSpPr>
          <p:cNvPr id="16" name="Rectangle 15">
            <a:extLst>
              <a:ext uri="{FF2B5EF4-FFF2-40B4-BE49-F238E27FC236}">
                <a16:creationId xmlns:a16="http://schemas.microsoft.com/office/drawing/2014/main" id="{A5AB1C67-BC53-421E-93BB-5E4FF0685551}"/>
              </a:ext>
            </a:extLst>
          </p:cNvPr>
          <p:cNvSpPr/>
          <p:nvPr/>
        </p:nvSpPr>
        <p:spPr>
          <a:xfrm>
            <a:off x="340286" y="1515607"/>
            <a:ext cx="6913643" cy="8384972"/>
          </a:xfrm>
          <a:prstGeom prst="rect">
            <a:avLst/>
          </a:prstGeom>
        </p:spPr>
        <p:txBody>
          <a:bodyPr wrap="square" numCol="2" spcCol="360000">
            <a:noAutofit/>
          </a:bodyPr>
          <a:lstStyle/>
          <a:p>
            <a:pPr algn="just">
              <a:spcBef>
                <a:spcPts val="300"/>
              </a:spcBef>
              <a:spcAft>
                <a:spcPts val="300"/>
              </a:spcAft>
            </a:pPr>
            <a:r>
              <a:rPr lang="fr-FR" sz="200" dirty="0">
                <a:solidFill>
                  <a:srgbClr val="E7E6E6">
                    <a:lumMod val="50000"/>
                  </a:srgbClr>
                </a:solidFill>
              </a:rPr>
              <a:t>	</a:t>
            </a:r>
          </a:p>
          <a:p>
            <a:pPr marL="171450" indent="-171450" algn="just">
              <a:spcAft>
                <a:spcPts val="300"/>
              </a:spcAft>
              <a:buClr>
                <a:srgbClr val="9F3182"/>
              </a:buClr>
              <a:buFont typeface="Wingdings" panose="05000000000000000000" pitchFamily="2" charset="2"/>
              <a:buChar char="§"/>
            </a:pPr>
            <a:endParaRPr lang="fr-FR" sz="1000" dirty="0">
              <a:latin typeface="Calibri" panose="020F0502020204030204" pitchFamily="34" charset="0"/>
              <a:cs typeface="Times New Roman" panose="02020603050405020304" pitchFamily="18" charset="0"/>
            </a:endParaRPr>
          </a:p>
          <a:p>
            <a:pPr algn="just">
              <a:spcAft>
                <a:spcPts val="3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3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Accompagner un jeune porteur d’une déficience visuelle implique de s’intéresser à son histoire et au milieu familial dans lequel il évolue au quotidien.  Suivant la recommandation de bonnes pratiques de la HAS «l’accompagnement des jeunes en situation de handicap par les SESSAD», les professionnels du SAIDV intègrent les parents comme </a:t>
            </a:r>
            <a:r>
              <a:rPr lang="fr-FR" sz="1000" b="1" dirty="0">
                <a:latin typeface="Calibri" panose="020F0502020204030204" pitchFamily="34" charset="0"/>
                <a:cs typeface="Times New Roman" panose="02020603050405020304" pitchFamily="18" charset="0"/>
              </a:rPr>
              <a:t>partenaires clefs dans la construction de l’accompagnement du jeune et son suivi au quotidien. </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Les professionnels du SAIDV  co-construisent un programme d’accompagnement avec le jeune et son entourage proche afin de définir </a:t>
            </a:r>
            <a:r>
              <a:rPr lang="fr-FR" sz="1000" b="1" dirty="0">
                <a:latin typeface="Calibri" panose="020F0502020204030204" pitchFamily="34" charset="0"/>
                <a:cs typeface="Times New Roman" panose="02020603050405020304" pitchFamily="18" charset="0"/>
              </a:rPr>
              <a:t>ensemble un environnement bienveillant et adapté, pour que le jeune puisse évoluer dans les meilleures conditions</a:t>
            </a:r>
            <a:r>
              <a:rPr lang="fr-FR" sz="1000" dirty="0">
                <a:latin typeface="Calibri" panose="020F0502020204030204" pitchFamily="34" charset="0"/>
                <a:cs typeface="Times New Roman" panose="02020603050405020304" pitchFamily="18" charset="0"/>
              </a:rPr>
              <a:t>. </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Cette implication des parents passe notamment par  : </a:t>
            </a:r>
          </a:p>
          <a:p>
            <a:pPr marL="171450" indent="-171450" algn="just">
              <a:spcAft>
                <a:spcPts val="600"/>
              </a:spcAft>
              <a:buClr>
                <a:srgbClr val="9F3182"/>
              </a:buClr>
              <a:buFont typeface="Wingdings" panose="05000000000000000000" pitchFamily="2" charset="2"/>
              <a:buChar char="Ø"/>
            </a:pPr>
            <a:r>
              <a:rPr lang="fr-FR" sz="1000" dirty="0">
                <a:latin typeface="Calibri" panose="020F0502020204030204" pitchFamily="34" charset="0"/>
                <a:cs typeface="Times New Roman" panose="02020603050405020304" pitchFamily="18" charset="0"/>
              </a:rPr>
              <a:t>Un recueil des attentes et des besoins du jeune, des familles dans le cadre de l’élaboration du projet personnalisé et de sa présentation pour </a:t>
            </a:r>
            <a:r>
              <a:rPr lang="fr-FR" sz="1000" dirty="0" err="1">
                <a:latin typeface="Calibri" panose="020F0502020204030204" pitchFamily="34" charset="0"/>
                <a:cs typeface="Times New Roman" panose="02020603050405020304" pitchFamily="18" charset="0"/>
              </a:rPr>
              <a:t>co</a:t>
            </a:r>
            <a:r>
              <a:rPr lang="fr-FR" sz="1000" dirty="0">
                <a:latin typeface="Calibri" panose="020F0502020204030204" pitchFamily="34" charset="0"/>
                <a:cs typeface="Times New Roman" panose="02020603050405020304" pitchFamily="18" charset="0"/>
              </a:rPr>
              <a:t>-construction et adhésion de la famille .</a:t>
            </a:r>
          </a:p>
          <a:p>
            <a:pPr marL="171450" indent="-171450" algn="just">
              <a:spcAft>
                <a:spcPts val="600"/>
              </a:spcAft>
              <a:buClr>
                <a:srgbClr val="9F3182"/>
              </a:buClr>
              <a:buFont typeface="Wingdings" panose="05000000000000000000" pitchFamily="2" charset="2"/>
              <a:buChar char="Ø"/>
            </a:pPr>
            <a:r>
              <a:rPr lang="fr-FR" sz="1000" dirty="0">
                <a:latin typeface="Calibri" panose="020F0502020204030204" pitchFamily="34" charset="0"/>
                <a:cs typeface="Times New Roman" panose="02020603050405020304" pitchFamily="18" charset="0"/>
              </a:rPr>
              <a:t>Une communication régulière avec les professionnels pour assurer un suivi des prises en charge au quotidien. Les parents peuvent, à leur demande, rencontrer les professionnels qui accompagnent leurs enfants.</a:t>
            </a:r>
          </a:p>
          <a:p>
            <a:pPr marL="171450" indent="-171450" algn="just">
              <a:spcAft>
                <a:spcPts val="600"/>
              </a:spcAft>
              <a:buClr>
                <a:srgbClr val="9F3182"/>
              </a:buClr>
              <a:buFont typeface="Wingdings" panose="05000000000000000000" pitchFamily="2" charset="2"/>
              <a:buChar char="Ø"/>
            </a:pPr>
            <a:r>
              <a:rPr lang="fr-FR" sz="1000" dirty="0">
                <a:latin typeface="Calibri" panose="020F0502020204030204" pitchFamily="34" charset="0"/>
                <a:cs typeface="Times New Roman" panose="02020603050405020304" pitchFamily="18" charset="0"/>
              </a:rPr>
              <a:t>Des temps de partage avec les jeunes et leurs parents : notamment un groupe « partage autour d’un repas » ou « autre thématique » les réunissant toutes les 4 à 6 semaines.</a:t>
            </a:r>
          </a:p>
          <a:p>
            <a:pPr marL="171450" indent="-171450" algn="just">
              <a:spcAft>
                <a:spcPts val="600"/>
              </a:spcAft>
              <a:buClr>
                <a:srgbClr val="9F3182"/>
              </a:buClr>
              <a:buFont typeface="Wingdings" panose="05000000000000000000" pitchFamily="2" charset="2"/>
              <a:buChar char="Ø"/>
            </a:pPr>
            <a:r>
              <a:rPr lang="fr-FR" sz="1000" dirty="0">
                <a:latin typeface="Calibri" panose="020F0502020204030204" pitchFamily="34" charset="0"/>
                <a:cs typeface="Times New Roman" panose="02020603050405020304" pitchFamily="18" charset="0"/>
              </a:rPr>
              <a:t>Une invitation à participer aux « événements » relatifs à la vie du service et de l’association : journée de rentrée, fête de fin d’année scolaire, évènements des PEP Grand Oise…</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L’équipe du SAIDV peut également être amenée </a:t>
            </a:r>
            <a:r>
              <a:rPr lang="fr-FR" sz="1000" b="1" dirty="0">
                <a:latin typeface="Calibri" panose="020F0502020204030204" pitchFamily="34" charset="0"/>
                <a:cs typeface="Times New Roman" panose="02020603050405020304" pitchFamily="18" charset="0"/>
              </a:rPr>
              <a:t>à intervenir auprès de la fratrie et de la famille élargie des jeunes</a:t>
            </a:r>
            <a:r>
              <a:rPr lang="fr-FR" sz="1000" dirty="0">
                <a:latin typeface="Calibri" panose="020F0502020204030204" pitchFamily="34" charset="0"/>
                <a:cs typeface="Times New Roman" panose="02020603050405020304" pitchFamily="18" charset="0"/>
              </a:rPr>
              <a:t>, le handicap ayant des répercutions dépassant la sphère parents/enfant . Cet accompagnement vise à les aider à appréhender la déficience visuelle et à trouver une posture adaptée vis-à-vis de leur proche porteur de déficience. visuelle. </a:t>
            </a: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algn="just">
              <a:spcAft>
                <a:spcPts val="600"/>
              </a:spcAft>
            </a:pPr>
            <a:r>
              <a:rPr lang="fr-FR" sz="1000" dirty="0">
                <a:latin typeface="Calibri" panose="020F0502020204030204" pitchFamily="34" charset="0"/>
                <a:cs typeface="Times New Roman" panose="02020603050405020304" pitchFamily="18" charset="0"/>
              </a:rPr>
              <a:t>Le Service d’aide à l’inclusion des jeunes déficients visuels d’Agnetz est basé sur une logique d’intervention sur les lieux de vie des jeunes accompagnés déficients visuels. Ainsi, les jeunes peuvent bénéficier d’un accompagnement sur leur lieu de scolarisation, à domicile ou dans d’autres endroits qui caractérisent leur environnement quotidien (rues, cafés, associations, sport,…) </a:t>
            </a:r>
          </a:p>
          <a:p>
            <a:pPr algn="just">
              <a:spcAft>
                <a:spcPts val="600"/>
              </a:spcAft>
            </a:pPr>
            <a:r>
              <a:rPr lang="fr-FR" sz="1000" dirty="0">
                <a:latin typeface="Calibri" panose="020F0502020204030204" pitchFamily="34" charset="0"/>
                <a:cs typeface="Times New Roman" panose="02020603050405020304" pitchFamily="18" charset="0"/>
              </a:rPr>
              <a:t>Ce déploiement des accompagnements « hors les murs » s’inscrit en cohérence avec les missions qui incombent aux services médico-sociaux. Il répond à une dynamique impulsée par les politiques publiques actuelles qui visent à </a:t>
            </a:r>
            <a:r>
              <a:rPr lang="fr-FR" sz="1000" b="1" dirty="0">
                <a:latin typeface="Calibri" panose="020F0502020204030204" pitchFamily="34" charset="0"/>
                <a:cs typeface="Times New Roman" panose="02020603050405020304" pitchFamily="18" charset="0"/>
              </a:rPr>
              <a:t>favoriser l’accès  plein  et  entier  de  la  personne  handicapée  à  la  vie  de  la  cité  et  sa  participation  à  la  vie  en  société</a:t>
            </a:r>
            <a:r>
              <a:rPr lang="fr-FR" sz="1000" dirty="0">
                <a:latin typeface="Calibri" panose="020F0502020204030204" pitchFamily="34" charset="0"/>
                <a:cs typeface="Times New Roman" panose="02020603050405020304" pitchFamily="18" charset="0"/>
              </a:rPr>
              <a:t>. Cette dynamique est notamment formalisée  dans la loi du 11 février 2005 mais aussi dans la Convention de l’ONU sur les droits des personnes handicapées (article 19) et dans la recommandation du Conseil de l’Europe relative à la désinstitutionalisation et la vie au sein de la collectivité des enfants handicapés.  </a:t>
            </a:r>
          </a:p>
          <a:p>
            <a:pPr algn="just">
              <a:spcAft>
                <a:spcPts val="600"/>
              </a:spcAft>
            </a:pPr>
            <a:r>
              <a:rPr lang="fr-FR" sz="1000" dirty="0">
                <a:latin typeface="Calibri" panose="020F0502020204030204" pitchFamily="34" charset="0"/>
                <a:cs typeface="Times New Roman" panose="02020603050405020304" pitchFamily="18" charset="0"/>
              </a:rPr>
              <a:t>Aussi, ce déploiement des accompagnements sur les lieux de vie des jeunes implique une </a:t>
            </a:r>
            <a:r>
              <a:rPr lang="fr-FR" sz="1000" b="1" dirty="0">
                <a:latin typeface="Calibri" panose="020F0502020204030204" pitchFamily="34" charset="0"/>
                <a:cs typeface="Times New Roman" panose="02020603050405020304" pitchFamily="18" charset="0"/>
              </a:rPr>
              <a:t>nécessaire adaptation à leur environnement quotidien,</a:t>
            </a:r>
            <a:r>
              <a:rPr lang="fr-FR" sz="1000" dirty="0">
                <a:latin typeface="Calibri" panose="020F0502020204030204" pitchFamily="34" charset="0"/>
                <a:cs typeface="Times New Roman" panose="02020603050405020304" pitchFamily="18" charset="0"/>
              </a:rPr>
              <a:t> qu’il s’agisse de leur environnement scolaire, familial, amical ou divers. En effet, comme le rappelle la HAS dans sa recommandation sur l’accompagnement des jeunes en situation de handicap, le choix du lieu d’intervention du service dépend, non seulement de l’évolution du projet du jeune et de l’objectif de l’action menée mais aussi de l’adaptation de l’environnement sur le plan technique, des logiques d’action et des modalités de fonctionnement propres à chaque environnement d’accueil et des contingences géographiques (cf. ruralité du territoire...). Aussi les professionnels du SAIDV veillent à ajuster régulièrement les lieux d’intervention afin d’assurer une bonne adéquation avec les paramètres susmentionnés.</a:t>
            </a:r>
          </a:p>
          <a:p>
            <a:pPr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p:txBody>
      </p:sp>
      <p:grpSp>
        <p:nvGrpSpPr>
          <p:cNvPr id="14" name="Groupe 13"/>
          <p:cNvGrpSpPr/>
          <p:nvPr/>
        </p:nvGrpSpPr>
        <p:grpSpPr>
          <a:xfrm>
            <a:off x="390611" y="8096517"/>
            <a:ext cx="3438000" cy="1630288"/>
            <a:chOff x="700262" y="7682168"/>
            <a:chExt cx="6359602" cy="1954044"/>
          </a:xfrm>
        </p:grpSpPr>
        <p:sp>
          <p:nvSpPr>
            <p:cNvPr id="15" name="Folded Corner 14">
              <a:extLst>
                <a:ext uri="{FF2B5EF4-FFF2-40B4-BE49-F238E27FC236}">
                  <a16:creationId xmlns:a16="http://schemas.microsoft.com/office/drawing/2014/main" id="{B9D3F47C-D1D5-4917-AEF8-B0F22CD69A69}"/>
                </a:ext>
              </a:extLst>
            </p:cNvPr>
            <p:cNvSpPr/>
            <p:nvPr/>
          </p:nvSpPr>
          <p:spPr>
            <a:xfrm rot="10800000" flipH="1">
              <a:off x="700262" y="7682168"/>
              <a:ext cx="6359602" cy="1954044"/>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600" dirty="0">
                <a:solidFill>
                  <a:srgbClr val="FFFFFF"/>
                </a:solidFill>
                <a:latin typeface="Calibri"/>
              </a:endParaRPr>
            </a:p>
          </p:txBody>
        </p:sp>
        <p:sp>
          <p:nvSpPr>
            <p:cNvPr id="17" name="Rectangle 16">
              <a:extLst>
                <a:ext uri="{FF2B5EF4-FFF2-40B4-BE49-F238E27FC236}">
                  <a16:creationId xmlns:a16="http://schemas.microsoft.com/office/drawing/2014/main" id="{099CA3DA-B276-4335-B056-0D71D9D29664}"/>
                </a:ext>
              </a:extLst>
            </p:cNvPr>
            <p:cNvSpPr/>
            <p:nvPr/>
          </p:nvSpPr>
          <p:spPr>
            <a:xfrm>
              <a:off x="753512" y="7719126"/>
              <a:ext cx="6230631" cy="1868334"/>
            </a:xfrm>
            <a:prstGeom prst="rect">
              <a:avLst/>
            </a:prstGeom>
          </p:spPr>
          <p:txBody>
            <a:bodyPr wrap="square" numCol="1" spcCol="360000">
              <a:noAutofit/>
            </a:bodyPr>
            <a:lstStyle/>
            <a:p>
              <a:pPr algn="just">
                <a:spcAft>
                  <a:spcPts val="600"/>
                </a:spcAft>
              </a:pPr>
              <a:r>
                <a:rPr lang="fr-FR" sz="1000" b="1" dirty="0">
                  <a:solidFill>
                    <a:srgbClr val="9F3182"/>
                  </a:solidFill>
                </a:rPr>
                <a:t>Orientations 2021 – 2025 : </a:t>
              </a:r>
              <a:endParaRPr lang="fr-FR" sz="1000" b="1" dirty="0">
                <a:solidFill>
                  <a:srgbClr val="9F3182"/>
                </a:solidFill>
                <a:highlight>
                  <a:srgbClr val="FFFF00"/>
                </a:highlight>
              </a:endParaRPr>
            </a:p>
            <a:p>
              <a:pPr marL="171450" indent="-171450" algn="just">
                <a:spcAft>
                  <a:spcPts val="300"/>
                </a:spcAft>
                <a:buFont typeface="Arial" panose="020B0604020202020204" pitchFamily="34" charset="0"/>
                <a:buChar char="•"/>
              </a:pPr>
              <a:r>
                <a:rPr lang="fr-FR" sz="1000" dirty="0">
                  <a:solidFill>
                    <a:schemeClr val="bg1">
                      <a:lumMod val="50000"/>
                    </a:schemeClr>
                  </a:solidFill>
                </a:rPr>
                <a:t>Favoriser les temps d’échanges avec les parents sur la relation qu’ils entretiennent avec leur enfant</a:t>
              </a:r>
            </a:p>
            <a:p>
              <a:pPr marL="171450" indent="-171450" algn="just">
                <a:spcAft>
                  <a:spcPts val="300"/>
                </a:spcAft>
                <a:buFont typeface="Arial" panose="020B0604020202020204" pitchFamily="34" charset="0"/>
                <a:buChar char="•"/>
              </a:pPr>
              <a:r>
                <a:rPr lang="fr-FR" sz="1000" dirty="0">
                  <a:solidFill>
                    <a:schemeClr val="bg1">
                      <a:lumMod val="50000"/>
                    </a:schemeClr>
                  </a:solidFill>
                </a:rPr>
                <a:t>Proposer aux parents de rencontrer des anciens jeunes accompagnés par la structure</a:t>
              </a:r>
            </a:p>
            <a:p>
              <a:pPr marL="171450" indent="-171450" algn="just">
                <a:spcAft>
                  <a:spcPts val="300"/>
                </a:spcAft>
                <a:buFont typeface="Arial" panose="020B0604020202020204" pitchFamily="34" charset="0"/>
                <a:buChar char="•"/>
              </a:pPr>
              <a:r>
                <a:rPr lang="fr-FR" sz="1000" dirty="0">
                  <a:solidFill>
                    <a:schemeClr val="bg1">
                      <a:lumMod val="50000"/>
                    </a:schemeClr>
                  </a:solidFill>
                </a:rPr>
                <a:t>Promouvoir des temps de partage entre les familles </a:t>
              </a:r>
            </a:p>
            <a:p>
              <a:pPr marL="171450" indent="-171450" algn="just">
                <a:spcAft>
                  <a:spcPts val="300"/>
                </a:spcAft>
                <a:buFont typeface="Arial" panose="020B0604020202020204" pitchFamily="34" charset="0"/>
                <a:buChar char="•"/>
              </a:pPr>
              <a:r>
                <a:rPr lang="fr-FR" sz="1000" dirty="0">
                  <a:solidFill>
                    <a:schemeClr val="bg1">
                      <a:lumMod val="50000"/>
                    </a:schemeClr>
                  </a:solidFill>
                </a:rPr>
                <a:t>Promouvoir des temps d’échanges d’expériences entre les jeunes et leurs familles / fratries</a:t>
              </a:r>
            </a:p>
          </p:txBody>
        </p:sp>
      </p:grpSp>
      <p:sp>
        <p:nvSpPr>
          <p:cNvPr id="21" name="Ellipse 20">
            <a:extLst>
              <a:ext uri="{FF2B5EF4-FFF2-40B4-BE49-F238E27FC236}">
                <a16:creationId xmlns:a16="http://schemas.microsoft.com/office/drawing/2014/main" id="{7A898D70-B007-4AD8-99DC-63A113E7E7AE}"/>
              </a:ext>
            </a:extLst>
          </p:cNvPr>
          <p:cNvSpPr>
            <a:spLocks noChangeAspect="1"/>
          </p:cNvSpPr>
          <p:nvPr/>
        </p:nvSpPr>
        <p:spPr>
          <a:xfrm>
            <a:off x="3902199" y="1531220"/>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C27C3816-A61B-4104-B9E1-78963D105E69}"/>
              </a:ext>
            </a:extLst>
          </p:cNvPr>
          <p:cNvPicPr>
            <a:picLocks noChangeAspect="1"/>
          </p:cNvPicPr>
          <p:nvPr/>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233" y="1596722"/>
            <a:ext cx="313653" cy="313653"/>
          </a:xfrm>
          <a:prstGeom prst="rect">
            <a:avLst/>
          </a:prstGeom>
        </p:spPr>
      </p:pic>
      <p:sp>
        <p:nvSpPr>
          <p:cNvPr id="24" name="Rectangle 23">
            <a:extLst>
              <a:ext uri="{FF2B5EF4-FFF2-40B4-BE49-F238E27FC236}">
                <a16:creationId xmlns:a16="http://schemas.microsoft.com/office/drawing/2014/main" id="{616CEFBE-ECEF-4B45-8BB5-0145983A0C49}"/>
              </a:ext>
            </a:extLst>
          </p:cNvPr>
          <p:cNvSpPr>
            <a:spLocks/>
          </p:cNvSpPr>
          <p:nvPr/>
        </p:nvSpPr>
        <p:spPr>
          <a:xfrm>
            <a:off x="3841631" y="2044761"/>
            <a:ext cx="3317314" cy="0"/>
          </a:xfrm>
          <a:prstGeom prst="rec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a:extLst>
              <a:ext uri="{FF2B5EF4-FFF2-40B4-BE49-F238E27FC236}">
                <a16:creationId xmlns:a16="http://schemas.microsoft.com/office/drawing/2014/main" id="{8E0564A7-874E-426B-A16D-75EAF3E95140}"/>
              </a:ext>
            </a:extLst>
          </p:cNvPr>
          <p:cNvSpPr>
            <a:spLocks noGrp="1"/>
          </p:cNvSpPr>
          <p:nvPr>
            <p:ph type="sldNum" sz="quarter" idx="4"/>
          </p:nvPr>
        </p:nvSpPr>
        <p:spPr>
          <a:xfrm>
            <a:off x="5451483" y="10095849"/>
            <a:ext cx="1802446" cy="701335"/>
          </a:xfrm>
        </p:spPr>
        <p:txBody>
          <a:bodyPr/>
          <a:lstStyle/>
          <a:p>
            <a:fld id="{783F95A4-AEF2-4187-971F-58B8102EF8C3}" type="slidenum">
              <a:rPr lang="fr-FR" smtClean="0"/>
              <a:t>17</a:t>
            </a:fld>
            <a:endParaRPr lang="fr-FR" dirty="0"/>
          </a:p>
        </p:txBody>
      </p:sp>
      <p:sp>
        <p:nvSpPr>
          <p:cNvPr id="19" name="Rectangle 18">
            <a:extLst>
              <a:ext uri="{FF2B5EF4-FFF2-40B4-BE49-F238E27FC236}">
                <a16:creationId xmlns:a16="http://schemas.microsoft.com/office/drawing/2014/main" id="{78607503-1CC7-4AAF-AC35-389F21DDD2C7}"/>
              </a:ext>
            </a:extLst>
          </p:cNvPr>
          <p:cNvSpPr>
            <a:spLocks/>
          </p:cNvSpPr>
          <p:nvPr/>
        </p:nvSpPr>
        <p:spPr>
          <a:xfrm>
            <a:off x="390611" y="2055561"/>
            <a:ext cx="3317314" cy="0"/>
          </a:xfrm>
          <a:prstGeom prst="rec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id="{995D6E02-EB4A-4DCC-916F-F54D4E1676FB}"/>
              </a:ext>
            </a:extLst>
          </p:cNvPr>
          <p:cNvSpPr txBox="1"/>
          <p:nvPr/>
        </p:nvSpPr>
        <p:spPr>
          <a:xfrm>
            <a:off x="867377" y="1471918"/>
            <a:ext cx="3022810" cy="584775"/>
          </a:xfrm>
          <a:prstGeom prst="rect">
            <a:avLst/>
          </a:prstGeom>
          <a:noFill/>
        </p:spPr>
        <p:txBody>
          <a:bodyPr wrap="square" rtlCol="0">
            <a:spAutoFit/>
          </a:bodyPr>
          <a:lstStyle/>
          <a:p>
            <a:r>
              <a:rPr lang="fr-FR" sz="1600" dirty="0">
                <a:solidFill>
                  <a:srgbClr val="E7E6E6">
                    <a:lumMod val="50000"/>
                  </a:srgbClr>
                </a:solidFill>
              </a:rPr>
              <a:t>Le rôle des proches dans  l’accompagnement du jeune</a:t>
            </a:r>
            <a:endParaRPr lang="fr-FR" sz="1000" dirty="0">
              <a:latin typeface="Calibri" panose="020F0502020204030204" pitchFamily="34" charset="0"/>
              <a:cs typeface="Times New Roman" panose="02020603050405020304" pitchFamily="18" charset="0"/>
            </a:endParaRPr>
          </a:p>
        </p:txBody>
      </p:sp>
      <p:sp>
        <p:nvSpPr>
          <p:cNvPr id="20" name="ZoneTexte 19">
            <a:extLst>
              <a:ext uri="{FF2B5EF4-FFF2-40B4-BE49-F238E27FC236}">
                <a16:creationId xmlns:a16="http://schemas.microsoft.com/office/drawing/2014/main" id="{6EB1817C-097C-476A-9141-D5F691F1E802}"/>
              </a:ext>
            </a:extLst>
          </p:cNvPr>
          <p:cNvSpPr txBox="1"/>
          <p:nvPr/>
        </p:nvSpPr>
        <p:spPr>
          <a:xfrm>
            <a:off x="4337073" y="1461908"/>
            <a:ext cx="2833884" cy="584775"/>
          </a:xfrm>
          <a:prstGeom prst="rect">
            <a:avLst/>
          </a:prstGeom>
          <a:noFill/>
        </p:spPr>
        <p:txBody>
          <a:bodyPr wrap="square" rtlCol="0">
            <a:spAutoFit/>
          </a:bodyPr>
          <a:lstStyle/>
          <a:p>
            <a:r>
              <a:rPr lang="fr-FR" sz="1600" dirty="0">
                <a:solidFill>
                  <a:srgbClr val="E7E6E6">
                    <a:lumMod val="50000"/>
                  </a:srgbClr>
                </a:solidFill>
              </a:rPr>
              <a:t>Intervenir sur les lieux de vie du jeune</a:t>
            </a:r>
            <a:endParaRPr lang="fr-FR" sz="1600" dirty="0"/>
          </a:p>
        </p:txBody>
      </p:sp>
      <p:pic>
        <p:nvPicPr>
          <p:cNvPr id="22" name="Image 21">
            <a:extLst>
              <a:ext uri="{FF2B5EF4-FFF2-40B4-BE49-F238E27FC236}">
                <a16:creationId xmlns:a16="http://schemas.microsoft.com/office/drawing/2014/main" id="{709978B0-F295-4756-9F67-13C437D9CD61}"/>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3902199" y="1555003"/>
            <a:ext cx="438612" cy="438612"/>
          </a:xfrm>
          <a:prstGeom prst="rect">
            <a:avLst/>
          </a:prstGeom>
        </p:spPr>
      </p:pic>
      <p:sp>
        <p:nvSpPr>
          <p:cNvPr id="23" name="Rectangle : avec coin arrondi et coin rogné en haut 22">
            <a:extLst>
              <a:ext uri="{FF2B5EF4-FFF2-40B4-BE49-F238E27FC236}">
                <a16:creationId xmlns:a16="http://schemas.microsoft.com/office/drawing/2014/main" id="{85C26991-347E-493D-90A8-6990DD79FFE6}"/>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5" name="ZoneTexte 24">
            <a:extLst>
              <a:ext uri="{FF2B5EF4-FFF2-40B4-BE49-F238E27FC236}">
                <a16:creationId xmlns:a16="http://schemas.microsoft.com/office/drawing/2014/main" id="{1B52236A-67DF-4E47-8D90-F9CC8C8C445B}"/>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413942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596FA699-9220-4251-8E97-EB931FBE1A57}"/>
              </a:ext>
            </a:extLst>
          </p:cNvPr>
          <p:cNvSpPr>
            <a:spLocks noChangeAspect="1"/>
          </p:cNvSpPr>
          <p:nvPr/>
        </p:nvSpPr>
        <p:spPr>
          <a:xfrm>
            <a:off x="340286" y="1590971"/>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387DEC02-C3A3-4AFF-8738-170A703E381F}"/>
              </a:ext>
            </a:extLst>
          </p:cNvPr>
          <p:cNvSpPr>
            <a:spLocks/>
          </p:cNvSpPr>
          <p:nvPr/>
        </p:nvSpPr>
        <p:spPr>
          <a:xfrm>
            <a:off x="364023" y="2135085"/>
            <a:ext cx="3317314" cy="0"/>
          </a:xfrm>
          <a:prstGeom prst="rec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1ED5E14C-7D17-4A53-A217-097CC9503B53}"/>
              </a:ext>
            </a:extLst>
          </p:cNvPr>
          <p:cNvSpPr txBox="1"/>
          <p:nvPr/>
        </p:nvSpPr>
        <p:spPr>
          <a:xfrm>
            <a:off x="1222610" y="1014097"/>
            <a:ext cx="6079100" cy="338554"/>
          </a:xfrm>
          <a:prstGeom prst="rect">
            <a:avLst/>
          </a:prstGeom>
          <a:noFill/>
        </p:spPr>
        <p:txBody>
          <a:bodyPr wrap="none" rtlCol="0">
            <a:spAutoFit/>
          </a:bodyPr>
          <a:lstStyle/>
          <a:p>
            <a:r>
              <a:rPr lang="fr-FR" sz="1600" b="1" kern="0" dirty="0">
                <a:solidFill>
                  <a:srgbClr val="BA3898"/>
                </a:solidFill>
              </a:rPr>
              <a:t>2.6. </a:t>
            </a:r>
            <a:r>
              <a:rPr lang="fr-FR" sz="1600" b="1" i="1" u="sng" dirty="0">
                <a:solidFill>
                  <a:srgbClr val="BA3898"/>
                </a:solidFill>
              </a:rPr>
              <a:t>Un accompagnement structuré par un socle de valeurs partagées</a:t>
            </a:r>
          </a:p>
        </p:txBody>
      </p:sp>
      <p:sp>
        <p:nvSpPr>
          <p:cNvPr id="16" name="Rectangle 15">
            <a:extLst>
              <a:ext uri="{FF2B5EF4-FFF2-40B4-BE49-F238E27FC236}">
                <a16:creationId xmlns:a16="http://schemas.microsoft.com/office/drawing/2014/main" id="{A5AB1C67-BC53-421E-93BB-5E4FF0685551}"/>
              </a:ext>
            </a:extLst>
          </p:cNvPr>
          <p:cNvSpPr/>
          <p:nvPr/>
        </p:nvSpPr>
        <p:spPr>
          <a:xfrm>
            <a:off x="305746" y="1541538"/>
            <a:ext cx="6913643" cy="8384972"/>
          </a:xfrm>
          <a:prstGeom prst="rect">
            <a:avLst/>
          </a:prstGeom>
        </p:spPr>
        <p:txBody>
          <a:bodyPr wrap="square" numCol="2" spcCol="360000">
            <a:noAutofit/>
          </a:bodyPr>
          <a:lstStyle/>
          <a:p>
            <a:pPr>
              <a:spcBef>
                <a:spcPts val="300"/>
              </a:spcBef>
              <a:spcAft>
                <a:spcPts val="300"/>
              </a:spcAft>
            </a:pPr>
            <a:r>
              <a:rPr lang="fr-FR" sz="1600" dirty="0">
                <a:solidFill>
                  <a:srgbClr val="E7E6E6">
                    <a:lumMod val="50000"/>
                  </a:srgbClr>
                </a:solidFill>
              </a:rPr>
              <a:t>	</a:t>
            </a:r>
            <a:endParaRPr lang="fr-FR" sz="1500" b="1" i="1" dirty="0">
              <a:solidFill>
                <a:srgbClr val="2E75B6"/>
              </a:solidFill>
              <a:latin typeface="Calibri" panose="020F0502020204030204" pitchFamily="34" charset="0"/>
              <a:cs typeface="Times New Roman" panose="02020603050405020304" pitchFamily="18" charset="0"/>
            </a:endParaRPr>
          </a:p>
          <a:p>
            <a:pPr algn="just">
              <a:spcAft>
                <a:spcPts val="600"/>
              </a:spcAft>
            </a:pPr>
            <a:endParaRPr lang="fr-FR" sz="100" dirty="0">
              <a:latin typeface="Calibri" panose="020F0502020204030204" pitchFamily="34" charset="0"/>
              <a:cs typeface="Times New Roman" panose="02020603050405020304" pitchFamily="18" charset="0"/>
            </a:endParaRPr>
          </a:p>
          <a:p>
            <a:pPr algn="just">
              <a:spcAft>
                <a:spcPts val="600"/>
              </a:spcAft>
            </a:pPr>
            <a:endParaRPr lang="fr-FR" sz="1100" dirty="0">
              <a:latin typeface="Calibri" panose="020F0502020204030204" pitchFamily="34" charset="0"/>
              <a:cs typeface="Times New Roman" panose="02020603050405020304" pitchFamily="18" charset="0"/>
            </a:endParaRPr>
          </a:p>
          <a:p>
            <a:pPr algn="just">
              <a:spcAft>
                <a:spcPts val="600"/>
              </a:spcAft>
            </a:pPr>
            <a:r>
              <a:rPr lang="fr-FR" sz="1000" dirty="0">
                <a:latin typeface="Calibri" panose="020F0502020204030204" pitchFamily="34" charset="0"/>
                <a:cs typeface="Times New Roman" panose="02020603050405020304" pitchFamily="18" charset="0"/>
              </a:rPr>
              <a:t>Lieu essentiel pour le développement de l’enfant, les établissements de scolarisation constituent une localisation privilégiée d’intervention des équipes du SAIDV. </a:t>
            </a:r>
          </a:p>
          <a:p>
            <a:pPr algn="just">
              <a:spcAft>
                <a:spcPts val="600"/>
              </a:spcAft>
            </a:pPr>
            <a:r>
              <a:rPr lang="fr-FR" sz="1000" dirty="0">
                <a:latin typeface="Calibri" panose="020F0502020204030204" pitchFamily="34" charset="0"/>
                <a:cs typeface="Times New Roman" panose="02020603050405020304" pitchFamily="18" charset="0"/>
              </a:rPr>
              <a:t>Le SAIDV travaille ainsi </a:t>
            </a:r>
            <a:r>
              <a:rPr lang="fr-FR" sz="1000" b="1" dirty="0">
                <a:latin typeface="Calibri" panose="020F0502020204030204" pitchFamily="34" charset="0"/>
                <a:cs typeface="Times New Roman" panose="02020603050405020304" pitchFamily="18" charset="0"/>
              </a:rPr>
              <a:t>en étroit partenariat avec les différents établissements</a:t>
            </a:r>
            <a:r>
              <a:rPr lang="fr-FR" sz="1000" dirty="0">
                <a:latin typeface="Calibri" panose="020F0502020204030204" pitchFamily="34" charset="0"/>
                <a:cs typeface="Times New Roman" panose="02020603050405020304" pitchFamily="18" charset="0"/>
              </a:rPr>
              <a:t> où sont scolarisés les jeunes accompagnés. Il vient en appui de l’ Éducation Nationale dans sa mission d’inclusion des publics porteurs de handicap. En effet, le Ministère de l’Education Nationale rappelle que le service public d’éducation a pour mission de « </a:t>
            </a:r>
            <a:r>
              <a:rPr lang="fr-FR" sz="1000" dirty="0"/>
              <a:t>veiller à l’inclusion scolaire de tous les enfants, sans aucune distinction ». « Quels que soient les besoins particuliers de l’élève, c’est à l’école de s’assurer que l’environnement est adapté à sa scolarité. »</a:t>
            </a:r>
          </a:p>
          <a:p>
            <a:pPr algn="just">
              <a:spcAft>
                <a:spcPts val="600"/>
              </a:spcAft>
            </a:pPr>
            <a:r>
              <a:rPr lang="fr-FR" sz="1000" dirty="0">
                <a:latin typeface="Calibri" panose="020F0502020204030204" pitchFamily="34" charset="0"/>
                <a:cs typeface="Times New Roman" panose="02020603050405020304" pitchFamily="18" charset="0"/>
              </a:rPr>
              <a:t>Les professionnels du SAIDV interviennent ainsi tant auprès des jeunes que des équipes d’accueil et d’enseignants de l’Éducation Nationale et des AESH afin d’assurer une inclusion répondant à leurs besoins dans l’établissement et à un accès de qualité aux enseignements proposés. </a:t>
            </a:r>
          </a:p>
          <a:p>
            <a:pPr algn="just">
              <a:spcAft>
                <a:spcPts val="600"/>
              </a:spcAft>
            </a:pPr>
            <a:r>
              <a:rPr lang="fr-FR" sz="1000" dirty="0">
                <a:latin typeface="Calibri" panose="020F0502020204030204" pitchFamily="34" charset="0"/>
                <a:cs typeface="Times New Roman" panose="02020603050405020304" pitchFamily="18" charset="0"/>
              </a:rPr>
              <a:t>Ainsi, le SAIDV intervient directement au sein des classes ordinaires fréquentées par les jeunes accompagnés.</a:t>
            </a:r>
          </a:p>
          <a:p>
            <a:pPr algn="just">
              <a:spcAft>
                <a:spcPts val="600"/>
              </a:spcAft>
            </a:pPr>
            <a:r>
              <a:rPr lang="fr-FR" sz="1000" dirty="0">
                <a:latin typeface="Calibri" panose="020F0502020204030204" pitchFamily="34" charset="0"/>
                <a:cs typeface="Times New Roman" panose="02020603050405020304" pitchFamily="18" charset="0"/>
              </a:rPr>
              <a:t>Par ailleurs, le département est doté de deux dispositifs ULIS TFV (école et collège ) sur lesquels le Service donne sa contribution également.</a:t>
            </a:r>
          </a:p>
          <a:p>
            <a:pPr algn="just">
              <a:spcAft>
                <a:spcPts val="600"/>
              </a:spcAft>
            </a:pPr>
            <a:r>
              <a:rPr lang="fr-FR" sz="1000" dirty="0">
                <a:latin typeface="Calibri" panose="020F0502020204030204" pitchFamily="34" charset="0"/>
                <a:cs typeface="Times New Roman" panose="02020603050405020304" pitchFamily="18" charset="0"/>
              </a:rPr>
              <a:t>En 2020, 34 jeunes étaient ainsi accompagnés en classe ordinaire (maternelle, collège, lycée et université), 16 jeunes étaient accompagnés dans le cadre de l’école et du collège TFV, 3 en ULIS TFC ET 1 en IMPRO.</a:t>
            </a: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endParaRPr lang="fr-FR" sz="1000" dirty="0">
              <a:latin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491EF84C-5FAA-4508-BD7D-A3293F77B3C6}"/>
              </a:ext>
            </a:extLst>
          </p:cNvPr>
          <p:cNvSpPr>
            <a:spLocks noGrp="1"/>
          </p:cNvSpPr>
          <p:nvPr>
            <p:ph type="sldNum" sz="quarter" idx="4"/>
          </p:nvPr>
        </p:nvSpPr>
        <p:spPr>
          <a:xfrm>
            <a:off x="5500288" y="10157447"/>
            <a:ext cx="1701800" cy="569913"/>
          </a:xfrm>
        </p:spPr>
        <p:txBody>
          <a:bodyPr/>
          <a:lstStyle/>
          <a:p>
            <a:fld id="{783F95A4-AEF2-4187-971F-58B8102EF8C3}" type="slidenum">
              <a:rPr lang="fr-FR" smtClean="0"/>
              <a:t>18</a:t>
            </a:fld>
            <a:endParaRPr lang="fr-FR" dirty="0"/>
          </a:p>
        </p:txBody>
      </p:sp>
      <p:pic>
        <p:nvPicPr>
          <p:cNvPr id="4" name="Image 3">
            <a:extLst>
              <a:ext uri="{FF2B5EF4-FFF2-40B4-BE49-F238E27FC236}">
                <a16:creationId xmlns:a16="http://schemas.microsoft.com/office/drawing/2014/main" id="{1AD1D0FF-1DA1-4664-BC1A-36134999D093}"/>
              </a:ext>
            </a:extLst>
          </p:cNvPr>
          <p:cNvPicPr>
            <a:picLocks noChangeAspect="1"/>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364023" y="1605665"/>
            <a:ext cx="338983" cy="338983"/>
          </a:xfrm>
          <a:prstGeom prst="rect">
            <a:avLst/>
          </a:prstGeom>
        </p:spPr>
      </p:pic>
      <p:sp>
        <p:nvSpPr>
          <p:cNvPr id="22" name="Rectangle 21">
            <a:extLst>
              <a:ext uri="{FF2B5EF4-FFF2-40B4-BE49-F238E27FC236}">
                <a16:creationId xmlns:a16="http://schemas.microsoft.com/office/drawing/2014/main" id="{67C69205-D2C6-4363-B0D5-5FF071560999}"/>
              </a:ext>
            </a:extLst>
          </p:cNvPr>
          <p:cNvSpPr/>
          <p:nvPr/>
        </p:nvSpPr>
        <p:spPr>
          <a:xfrm>
            <a:off x="4090694" y="10463476"/>
            <a:ext cx="2162772" cy="215444"/>
          </a:xfrm>
          <a:prstGeom prst="rect">
            <a:avLst/>
          </a:prstGeom>
        </p:spPr>
        <p:txBody>
          <a:bodyPr wrap="none">
            <a:spAutoFit/>
          </a:bodyPr>
          <a:lstStyle/>
          <a:p>
            <a:r>
              <a:rPr lang="fr-FR" sz="800" i="1" dirty="0">
                <a:solidFill>
                  <a:srgbClr val="E7E6E6">
                    <a:lumMod val="50000"/>
                  </a:srgbClr>
                </a:solidFill>
                <a:latin typeface="Calibri" panose="020F0502020204030204" pitchFamily="34" charset="0"/>
                <a:cs typeface="Times New Roman" panose="02020603050405020304" pitchFamily="18" charset="0"/>
              </a:rPr>
              <a:t>Source :  Site internet de l’Education Nationale</a:t>
            </a:r>
            <a:endParaRPr lang="fr-FR" sz="1050" i="1" dirty="0"/>
          </a:p>
        </p:txBody>
      </p:sp>
      <p:pic>
        <p:nvPicPr>
          <p:cNvPr id="7" name="Image 6">
            <a:extLst>
              <a:ext uri="{FF2B5EF4-FFF2-40B4-BE49-F238E27FC236}">
                <a16:creationId xmlns:a16="http://schemas.microsoft.com/office/drawing/2014/main" id="{EDE3B274-70E2-4B0C-B703-F2F53E5066DB}"/>
              </a:ext>
            </a:extLst>
          </p:cNvPr>
          <p:cNvPicPr>
            <a:picLocks noChangeAspect="1"/>
          </p:cNvPicPr>
          <p:nvPr/>
        </p:nvPicPr>
        <p:blipFill rotWithShape="1">
          <a:blip r:embed="rId3">
            <a:extLst>
              <a:ext uri="{28A0092B-C50C-407E-A947-70E740481C1C}">
                <a14:useLocalDpi xmlns:a14="http://schemas.microsoft.com/office/drawing/2010/main" val="0"/>
              </a:ext>
            </a:extLst>
          </a:blip>
          <a:srcRect r="9866"/>
          <a:stretch/>
        </p:blipFill>
        <p:spPr>
          <a:xfrm>
            <a:off x="515142" y="7432271"/>
            <a:ext cx="2755450" cy="1895393"/>
          </a:xfrm>
          <a:prstGeom prst="rect">
            <a:avLst/>
          </a:prstGeom>
          <a:ln w="28575">
            <a:solidFill>
              <a:srgbClr val="BA3898"/>
            </a:solidFill>
          </a:ln>
        </p:spPr>
      </p:pic>
      <p:sp>
        <p:nvSpPr>
          <p:cNvPr id="21" name="ZoneTexte 20">
            <a:extLst>
              <a:ext uri="{FF2B5EF4-FFF2-40B4-BE49-F238E27FC236}">
                <a16:creationId xmlns:a16="http://schemas.microsoft.com/office/drawing/2014/main" id="{405A608B-0329-4FBA-B2A5-3AD0EBC5AA1C}"/>
              </a:ext>
            </a:extLst>
          </p:cNvPr>
          <p:cNvSpPr txBox="1"/>
          <p:nvPr/>
        </p:nvSpPr>
        <p:spPr>
          <a:xfrm>
            <a:off x="364023" y="7026168"/>
            <a:ext cx="3159076" cy="400110"/>
          </a:xfrm>
          <a:prstGeom prst="rect">
            <a:avLst/>
          </a:prstGeom>
          <a:noFill/>
        </p:spPr>
        <p:txBody>
          <a:bodyPr wrap="square" rtlCol="0">
            <a:spAutoFit/>
          </a:bodyPr>
          <a:lstStyle/>
          <a:p>
            <a:pPr algn="ctr"/>
            <a:r>
              <a:rPr lang="fr-FR" sz="1000" b="1" dirty="0">
                <a:solidFill>
                  <a:schemeClr val="tx1">
                    <a:lumMod val="50000"/>
                    <a:lumOff val="50000"/>
                  </a:schemeClr>
                </a:solidFill>
              </a:rPr>
              <a:t>Les 25 établissements scolaires et accueils, en petite enfance , où intervient le SAIDV</a:t>
            </a:r>
          </a:p>
        </p:txBody>
      </p:sp>
      <p:sp>
        <p:nvSpPr>
          <p:cNvPr id="8" name="ZoneTexte 7">
            <a:extLst>
              <a:ext uri="{FF2B5EF4-FFF2-40B4-BE49-F238E27FC236}">
                <a16:creationId xmlns:a16="http://schemas.microsoft.com/office/drawing/2014/main" id="{5331B0EF-6F92-47CA-A6F1-D06E285FF9A7}"/>
              </a:ext>
            </a:extLst>
          </p:cNvPr>
          <p:cNvSpPr txBox="1"/>
          <p:nvPr/>
        </p:nvSpPr>
        <p:spPr>
          <a:xfrm>
            <a:off x="759156" y="1541538"/>
            <a:ext cx="2925105" cy="584775"/>
          </a:xfrm>
          <a:prstGeom prst="rect">
            <a:avLst/>
          </a:prstGeom>
          <a:noFill/>
        </p:spPr>
        <p:txBody>
          <a:bodyPr wrap="square" rtlCol="0">
            <a:spAutoFit/>
          </a:bodyPr>
          <a:lstStyle/>
          <a:p>
            <a:r>
              <a:rPr lang="fr-FR" sz="1600" dirty="0">
                <a:solidFill>
                  <a:srgbClr val="E7E6E6">
                    <a:lumMod val="50000"/>
                  </a:srgbClr>
                </a:solidFill>
              </a:rPr>
              <a:t>L’école, lieu d’intervention privilégié du SAIDV</a:t>
            </a:r>
            <a:endParaRPr lang="fr-FR" sz="1600" dirty="0"/>
          </a:p>
        </p:txBody>
      </p:sp>
      <p:sp>
        <p:nvSpPr>
          <p:cNvPr id="19" name="Rectangle : avec coin arrondi et coin rogné en haut 18">
            <a:extLst>
              <a:ext uri="{FF2B5EF4-FFF2-40B4-BE49-F238E27FC236}">
                <a16:creationId xmlns:a16="http://schemas.microsoft.com/office/drawing/2014/main" id="{8D1CDE49-4434-4D57-B552-2F9B609302B1}"/>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0" name="ZoneTexte 19">
            <a:extLst>
              <a:ext uri="{FF2B5EF4-FFF2-40B4-BE49-F238E27FC236}">
                <a16:creationId xmlns:a16="http://schemas.microsoft.com/office/drawing/2014/main" id="{BA120B23-163C-4E0D-800E-1F900A5FE4F9}"/>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342402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7559674" cy="10691813"/>
          </a:xfrm>
          <a:prstGeom prst="rect">
            <a:avLst/>
          </a:prstGeom>
          <a:solidFill>
            <a:srgbClr val="01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p:cNvCxnSpPr>
            <a:stCxn id="5" idx="1"/>
            <a:endCxn id="5" idx="3"/>
          </p:cNvCxnSpPr>
          <p:nvPr/>
        </p:nvCxnSpPr>
        <p:spPr>
          <a:xfrm>
            <a:off x="1" y="5345907"/>
            <a:ext cx="75596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llipse 1"/>
          <p:cNvSpPr>
            <a:spLocks noChangeAspect="1"/>
          </p:cNvSpPr>
          <p:nvPr/>
        </p:nvSpPr>
        <p:spPr>
          <a:xfrm>
            <a:off x="1916837" y="3483239"/>
            <a:ext cx="3726000" cy="3725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1781837" y="3353627"/>
            <a:ext cx="3996000" cy="399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54043EE0-937D-4665-88F4-772C9B1CF2C6}"/>
              </a:ext>
            </a:extLst>
          </p:cNvPr>
          <p:cNvSpPr txBox="1"/>
          <p:nvPr/>
        </p:nvSpPr>
        <p:spPr>
          <a:xfrm>
            <a:off x="1846566" y="4868428"/>
            <a:ext cx="3893047" cy="954107"/>
          </a:xfrm>
          <a:prstGeom prst="rect">
            <a:avLst/>
          </a:prstGeom>
          <a:noFill/>
        </p:spPr>
        <p:txBody>
          <a:bodyPr wrap="square" rtlCol="0">
            <a:spAutoFit/>
          </a:bodyPr>
          <a:lstStyle/>
          <a:p>
            <a:pPr algn="ctr"/>
            <a:r>
              <a:rPr lang="fr-FR" sz="2800" b="1" dirty="0">
                <a:solidFill>
                  <a:schemeClr val="bg1">
                    <a:lumMod val="50000"/>
                  </a:schemeClr>
                </a:solidFill>
                <a:latin typeface="Arial" panose="020B0604020202020204" pitchFamily="34" charset="0"/>
                <a:cs typeface="Arial" panose="020B0604020202020204" pitchFamily="34" charset="0"/>
              </a:rPr>
              <a:t>L’accompagnement proposé</a:t>
            </a:r>
            <a:endParaRPr lang="fr-FR" sz="2800" dirty="0">
              <a:solidFill>
                <a:schemeClr val="bg1">
                  <a:lumMod val="50000"/>
                </a:schemeClr>
              </a:solidFill>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A738EF67-012C-4283-9B64-96E88B85A511}"/>
              </a:ext>
            </a:extLst>
          </p:cNvPr>
          <p:cNvSpPr>
            <a:spLocks noGrp="1"/>
          </p:cNvSpPr>
          <p:nvPr>
            <p:ph type="sldNum" sz="quarter" idx="4"/>
          </p:nvPr>
        </p:nvSpPr>
        <p:spPr/>
        <p:txBody>
          <a:bodyPr/>
          <a:lstStyle/>
          <a:p>
            <a:fld id="{783F95A4-AEF2-4187-971F-58B8102EF8C3}" type="slidenum">
              <a:rPr lang="fr-FR" smtClean="0"/>
              <a:t>19</a:t>
            </a:fld>
            <a:endParaRPr lang="fr-FR" dirty="0"/>
          </a:p>
        </p:txBody>
      </p:sp>
    </p:spTree>
    <p:extLst>
      <p:ext uri="{BB962C8B-B14F-4D97-AF65-F5344CB8AC3E}">
        <p14:creationId xmlns:p14="http://schemas.microsoft.com/office/powerpoint/2010/main" val="21194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8AB2029-CC50-4F84-A20E-DD1BBCCA9371}"/>
              </a:ext>
            </a:extLst>
          </p:cNvPr>
          <p:cNvSpPr/>
          <p:nvPr/>
        </p:nvSpPr>
        <p:spPr>
          <a:xfrm>
            <a:off x="1" y="0"/>
            <a:ext cx="1068945" cy="10691813"/>
          </a:xfrm>
          <a:prstGeom prst="rect">
            <a:avLst/>
          </a:prstGeom>
          <a:solidFill>
            <a:srgbClr val="2F5597"/>
          </a:solidFill>
          <a:ln w="12700" cap="flat" cmpd="sng" algn="ctr">
            <a:no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400" b="0" i="0" u="none" strike="noStrike" kern="0" cap="none" spc="0" normalizeH="0" baseline="0" noProof="0" dirty="0">
                <a:ln>
                  <a:noFill/>
                </a:ln>
                <a:solidFill>
                  <a:prstClr val="white"/>
                </a:solidFill>
                <a:effectLst/>
                <a:uLnTx/>
                <a:uFillTx/>
                <a:latin typeface="Century Gothic" panose="020B0502020202020204" pitchFamily="34" charset="0"/>
              </a:rPr>
              <a:t>                                   Sommaire</a:t>
            </a:r>
          </a:p>
        </p:txBody>
      </p:sp>
      <p:graphicFrame>
        <p:nvGraphicFramePr>
          <p:cNvPr id="53" name="Tableau 5">
            <a:extLst>
              <a:ext uri="{FF2B5EF4-FFF2-40B4-BE49-F238E27FC236}">
                <a16:creationId xmlns:a16="http://schemas.microsoft.com/office/drawing/2014/main" id="{CFAFC995-87D5-4B5E-B2F8-5558664A30F9}"/>
              </a:ext>
            </a:extLst>
          </p:cNvPr>
          <p:cNvGraphicFramePr>
            <a:graphicFrameLocks noGrp="1"/>
          </p:cNvGraphicFramePr>
          <p:nvPr>
            <p:extLst>
              <p:ext uri="{D42A27DB-BD31-4B8C-83A1-F6EECF244321}">
                <p14:modId xmlns:p14="http://schemas.microsoft.com/office/powerpoint/2010/main" val="4006059845"/>
              </p:ext>
            </p:extLst>
          </p:nvPr>
        </p:nvGraphicFramePr>
        <p:xfrm>
          <a:off x="2165365" y="986926"/>
          <a:ext cx="5064109" cy="8717960"/>
        </p:xfrm>
        <a:graphic>
          <a:graphicData uri="http://schemas.openxmlformats.org/drawingml/2006/table">
            <a:tbl>
              <a:tblPr firstRow="1" bandRow="1">
                <a:tableStyleId>{5C22544A-7EE6-4342-B048-85BDC9FD1C3A}</a:tableStyleId>
              </a:tblPr>
              <a:tblGrid>
                <a:gridCol w="4530710">
                  <a:extLst>
                    <a:ext uri="{9D8B030D-6E8A-4147-A177-3AD203B41FA5}">
                      <a16:colId xmlns:a16="http://schemas.microsoft.com/office/drawing/2014/main" val="1955485167"/>
                    </a:ext>
                  </a:extLst>
                </a:gridCol>
                <a:gridCol w="533399">
                  <a:extLst>
                    <a:ext uri="{9D8B030D-6E8A-4147-A177-3AD203B41FA5}">
                      <a16:colId xmlns:a16="http://schemas.microsoft.com/office/drawing/2014/main" val="2905839179"/>
                    </a:ext>
                  </a:extLst>
                </a:gridCol>
              </a:tblGrid>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E7E6E6">
                              <a:lumMod val="50000"/>
                            </a:srgbClr>
                          </a:solidFill>
                          <a:effectLst/>
                          <a:uLnTx/>
                          <a:uFillTx/>
                        </a:rPr>
                        <a:t>AVANT-PROPOS</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03</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269853"/>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291044"/>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noProof="0" dirty="0">
                          <a:ln>
                            <a:noFill/>
                          </a:ln>
                          <a:solidFill>
                            <a:schemeClr val="bg1">
                              <a:lumMod val="50000"/>
                            </a:schemeClr>
                          </a:solidFill>
                          <a:effectLst/>
                          <a:uLnTx/>
                          <a:uFillTx/>
                        </a:rPr>
                        <a:t>INTRODUCTION</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04</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1530495"/>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600" kern="0" dirty="0">
                        <a:solidFill>
                          <a:srgbClr val="E7E6E6">
                            <a:lumMod val="50000"/>
                          </a:srgbClr>
                        </a:solidFill>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9401"/>
                  </a:ext>
                </a:extLst>
              </a:tr>
              <a:tr h="55897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600" b="1" kern="0" dirty="0">
                          <a:solidFill>
                            <a:srgbClr val="9F3182"/>
                          </a:solidFill>
                        </a:rPr>
                        <a:t>LE SERVICE D’AIDE A L’INCLUSION DES DEFICIENTS VISUELS D’AGNETZ</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3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07</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9950"/>
                  </a:ext>
                </a:extLst>
              </a:tr>
              <a:tr h="1382714">
                <a:tc>
                  <a:txBody>
                    <a:bodyPr/>
                    <a:lstStyle/>
                    <a:p>
                      <a:pPr defTabSz="914400">
                        <a:lnSpc>
                          <a:spcPct val="100000"/>
                        </a:lnSpc>
                        <a:defRPr/>
                      </a:pPr>
                      <a:r>
                        <a:rPr kumimoji="0" lang="fr-FR" sz="1100" b="1" i="0" u="none" strike="noStrike" kern="0" cap="none" spc="0" normalizeH="0" baseline="0" noProof="0" dirty="0">
                          <a:ln>
                            <a:noFill/>
                          </a:ln>
                          <a:solidFill>
                            <a:srgbClr val="9F3182"/>
                          </a:solidFill>
                          <a:effectLst/>
                          <a:uLnTx/>
                          <a:uFillTx/>
                        </a:rPr>
                        <a:t>2.1. </a:t>
                      </a:r>
                      <a:r>
                        <a:rPr kumimoji="0" lang="fr-FR" sz="1100" b="0" i="0" u="none" strike="noStrike" kern="0" cap="none" spc="0" normalizeH="0" baseline="0" noProof="0" dirty="0">
                          <a:ln>
                            <a:noFill/>
                          </a:ln>
                          <a:solidFill>
                            <a:srgbClr val="E7E6E6">
                              <a:lumMod val="50000"/>
                            </a:srgbClr>
                          </a:solidFill>
                          <a:effectLst/>
                          <a:uLnTx/>
                          <a:uFillTx/>
                        </a:rPr>
                        <a:t>Une association gestionnaire militante </a:t>
                      </a:r>
                      <a:endParaRPr kumimoji="0" lang="fr-FR" sz="1100" b="1" i="0" u="none" strike="noStrike" kern="0" cap="none" spc="0" normalizeH="0" baseline="0" noProof="0" dirty="0">
                        <a:ln>
                          <a:noFill/>
                        </a:ln>
                        <a:solidFill>
                          <a:srgbClr val="5B9BD5">
                            <a:lumMod val="75000"/>
                          </a:srgbClr>
                        </a:solidFill>
                        <a:effectLst/>
                        <a:uLnTx/>
                        <a:uFillTx/>
                      </a:endParaRPr>
                    </a:p>
                    <a:p>
                      <a:pPr lvl="0" defTabSz="914400">
                        <a:lnSpc>
                          <a:spcPct val="100000"/>
                        </a:lnSpc>
                        <a:defRPr/>
                      </a:pPr>
                      <a:r>
                        <a:rPr kumimoji="0" lang="fr-FR" sz="1100" b="1" i="0" u="none" strike="noStrike" kern="0" cap="none" spc="0" normalizeH="0" baseline="0" noProof="0" dirty="0">
                          <a:ln>
                            <a:noFill/>
                          </a:ln>
                          <a:solidFill>
                            <a:srgbClr val="9F3182"/>
                          </a:solidFill>
                          <a:effectLst/>
                          <a:uLnTx/>
                          <a:uFillTx/>
                        </a:rPr>
                        <a:t>2.2. </a:t>
                      </a:r>
                      <a:r>
                        <a:rPr lang="fr-FR" sz="1100" kern="0" dirty="0">
                          <a:solidFill>
                            <a:srgbClr val="E7E6E6">
                              <a:lumMod val="50000"/>
                            </a:srgbClr>
                          </a:solidFill>
                        </a:rPr>
                        <a:t>Un établissement au service des jeunes déficients visuels de l’Oise</a:t>
                      </a:r>
                    </a:p>
                    <a:p>
                      <a:pPr defTabSz="914400">
                        <a:lnSpc>
                          <a:spcPct val="100000"/>
                        </a:lnSpc>
                        <a:defRPr/>
                      </a:pPr>
                      <a:r>
                        <a:rPr lang="fr-FR" sz="1100" b="1" kern="0" dirty="0">
                          <a:solidFill>
                            <a:srgbClr val="9F3182"/>
                          </a:solidFill>
                        </a:rPr>
                        <a:t>2.3. </a:t>
                      </a:r>
                      <a:r>
                        <a:rPr lang="fr-FR" sz="1100" kern="0" dirty="0">
                          <a:solidFill>
                            <a:srgbClr val="E7E6E6">
                              <a:lumMod val="50000"/>
                            </a:srgbClr>
                          </a:solidFill>
                        </a:rPr>
                        <a:t>Un public aux besoins spécifiques</a:t>
                      </a:r>
                    </a:p>
                    <a:p>
                      <a:pPr lvl="0" defTabSz="914400">
                        <a:lnSpc>
                          <a:spcPct val="100000"/>
                        </a:lnSpc>
                        <a:defRPr/>
                      </a:pPr>
                      <a:r>
                        <a:rPr lang="fr-FR" sz="1100" b="1" kern="0" dirty="0">
                          <a:solidFill>
                            <a:srgbClr val="9F3182"/>
                          </a:solidFill>
                        </a:rPr>
                        <a:t>2.4.</a:t>
                      </a:r>
                      <a:r>
                        <a:rPr lang="fr-FR" sz="1100" b="1" kern="0" dirty="0">
                          <a:solidFill>
                            <a:srgbClr val="013C7E"/>
                          </a:solidFill>
                        </a:rPr>
                        <a:t> </a:t>
                      </a:r>
                      <a:r>
                        <a:rPr lang="fr-FR" sz="1100" kern="0" dirty="0">
                          <a:solidFill>
                            <a:srgbClr val="E7E6E6">
                              <a:lumMod val="50000"/>
                            </a:srgbClr>
                          </a:solidFill>
                        </a:rPr>
                        <a:t>Un acteur à part entière des orientations des politiques publiques </a:t>
                      </a:r>
                    </a:p>
                    <a:p>
                      <a:pPr lvl="0" defTabSz="914400">
                        <a:lnSpc>
                          <a:spcPct val="100000"/>
                        </a:lnSpc>
                        <a:defRPr/>
                      </a:pPr>
                      <a:r>
                        <a:rPr kumimoji="0" lang="fr-FR" sz="1100" b="1" i="0" u="none" strike="noStrike" kern="0" cap="none" spc="0" normalizeH="0" baseline="0" noProof="0" dirty="0">
                          <a:ln>
                            <a:noFill/>
                          </a:ln>
                          <a:solidFill>
                            <a:srgbClr val="9F3182"/>
                          </a:solidFill>
                          <a:effectLst/>
                          <a:uLnTx/>
                          <a:uFillTx/>
                        </a:rPr>
                        <a:t>2.5. </a:t>
                      </a:r>
                      <a:r>
                        <a:rPr kumimoji="0" lang="fr-FR" sz="1100" i="0" u="none" strike="noStrike" kern="0" cap="none" spc="0" normalizeH="0" baseline="0" noProof="0" dirty="0">
                          <a:ln>
                            <a:noFill/>
                          </a:ln>
                          <a:solidFill>
                            <a:srgbClr val="E7E6E6">
                              <a:lumMod val="50000"/>
                            </a:srgbClr>
                          </a:solidFill>
                          <a:effectLst/>
                          <a:uLnTx/>
                          <a:uFillTx/>
                        </a:rPr>
                        <a:t>Une réponse 360 pour une prise en compte globale des besoins </a:t>
                      </a:r>
                      <a:endParaRPr lang="fr-FR" sz="1100" kern="0" dirty="0">
                        <a:solidFill>
                          <a:srgbClr val="E7E6E6">
                            <a:lumMod val="50000"/>
                          </a:srgbClr>
                        </a:solidFill>
                      </a:endParaRPr>
                    </a:p>
                    <a:p>
                      <a:pPr lvl="0" defTabSz="914400">
                        <a:lnSpc>
                          <a:spcPct val="100000"/>
                        </a:lnSpc>
                        <a:defRPr/>
                      </a:pPr>
                      <a:r>
                        <a:rPr lang="fr-FR" sz="1100" b="1" kern="0" dirty="0">
                          <a:solidFill>
                            <a:srgbClr val="9F3182"/>
                          </a:solidFill>
                        </a:rPr>
                        <a:t>2.6. </a:t>
                      </a:r>
                      <a:r>
                        <a:rPr lang="fr-FR" sz="1100" kern="0" dirty="0">
                          <a:solidFill>
                            <a:srgbClr val="E7E6E6">
                              <a:lumMod val="50000"/>
                            </a:srgbClr>
                          </a:solidFill>
                        </a:rPr>
                        <a:t>Un accompagnement structuré par un socle de valeurs partagées</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9073109"/>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821"/>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13C7E"/>
                          </a:solidFill>
                          <a:effectLst/>
                          <a:uLnTx/>
                          <a:uFillTx/>
                        </a:rPr>
                        <a:t>L’ACCOMPAGNEMENT PROPOSÉ</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19</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388797"/>
                  </a:ext>
                </a:extLst>
              </a:tr>
              <a:tr h="41187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13C7E"/>
                          </a:solidFill>
                          <a:effectLst/>
                          <a:uLnTx/>
                          <a:uFillTx/>
                        </a:rPr>
                        <a:t>3.1. </a:t>
                      </a:r>
                      <a:r>
                        <a:rPr lang="fr-FR" sz="1100" kern="0" dirty="0">
                          <a:solidFill>
                            <a:srgbClr val="E7E6E6">
                              <a:lumMod val="50000"/>
                            </a:srgbClr>
                          </a:solidFill>
                        </a:rPr>
                        <a:t>Les droits des jeunes accompagnés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13C7E"/>
                          </a:solidFill>
                          <a:effectLst/>
                          <a:uLnTx/>
                          <a:uFillTx/>
                        </a:rPr>
                        <a:t>3.2. </a:t>
                      </a:r>
                      <a:r>
                        <a:rPr kumimoji="0" lang="fr-FR" sz="1100" b="0" i="0" u="none" strike="noStrike" kern="0" cap="none" spc="0" normalizeH="0" baseline="0" noProof="0" dirty="0">
                          <a:ln>
                            <a:noFill/>
                          </a:ln>
                          <a:solidFill>
                            <a:srgbClr val="E7E6E6">
                              <a:lumMod val="50000"/>
                            </a:srgbClr>
                          </a:solidFill>
                          <a:effectLst/>
                          <a:uLnTx/>
                          <a:uFillTx/>
                        </a:rPr>
                        <a:t>Le parcours d’accompagnement</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fr-FR" sz="1100" dirty="0">
                        <a:latin typeface="+mn-lt"/>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069367"/>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680502"/>
                  </a:ext>
                </a:extLst>
              </a:tr>
              <a:tr h="55897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lumMod val="50000"/>
                            </a:schemeClr>
                          </a:solidFill>
                          <a:effectLst/>
                          <a:uLnTx/>
                          <a:uFillTx/>
                        </a:rPr>
                        <a:t>L’ORGANISATION INTERNE ET LE FONCTIONNEMENT INSTITUTIONNEL</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3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26</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9626717"/>
                  </a:ext>
                </a:extLst>
              </a:tr>
              <a:tr h="897294">
                <a:tc>
                  <a:txBody>
                    <a:bodyPr/>
                    <a:lstStyle/>
                    <a:p>
                      <a:pPr lvl="0" defTabSz="914400">
                        <a:lnSpc>
                          <a:spcPct val="100000"/>
                        </a:lnSpc>
                        <a:defRPr/>
                      </a:pPr>
                      <a:r>
                        <a:rPr kumimoji="0" lang="fr-FR" sz="1100" b="1" i="0" u="none" strike="noStrike" kern="0" cap="none" spc="0" normalizeH="0" baseline="0" noProof="0" dirty="0">
                          <a:ln>
                            <a:noFill/>
                          </a:ln>
                          <a:solidFill>
                            <a:schemeClr val="bg1">
                              <a:lumMod val="50000"/>
                            </a:schemeClr>
                          </a:solidFill>
                          <a:effectLst/>
                          <a:uLnTx/>
                          <a:uFillTx/>
                        </a:rPr>
                        <a:t>4.1. </a:t>
                      </a:r>
                      <a:r>
                        <a:rPr lang="fr-FR" sz="1100" kern="0" dirty="0">
                          <a:solidFill>
                            <a:srgbClr val="E7E6E6">
                              <a:lumMod val="50000"/>
                            </a:srgbClr>
                          </a:solidFill>
                        </a:rPr>
                        <a:t>Une équipe pluriprofessionnelle et flexible</a:t>
                      </a:r>
                      <a:endParaRPr kumimoji="0" lang="fr-FR" sz="1100" b="1" i="0" u="none" strike="noStrike" kern="0" cap="none" spc="0" normalizeH="0" baseline="0" noProof="0" dirty="0">
                        <a:ln>
                          <a:noFill/>
                        </a:ln>
                        <a:solidFill>
                          <a:srgbClr val="5B9BD5">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chemeClr val="bg1">
                              <a:lumMod val="50000"/>
                            </a:schemeClr>
                          </a:solidFill>
                          <a:effectLst/>
                          <a:uLnTx/>
                          <a:uFillTx/>
                        </a:rPr>
                        <a:t>4.2. </a:t>
                      </a:r>
                      <a:r>
                        <a:rPr kumimoji="0" lang="fr-FR" sz="1100" b="0" i="0" u="none" strike="noStrike" kern="0" cap="none" spc="0" normalizeH="0" baseline="0" noProof="0" dirty="0">
                          <a:ln>
                            <a:noFill/>
                          </a:ln>
                          <a:solidFill>
                            <a:srgbClr val="E7E6E6">
                              <a:lumMod val="50000"/>
                            </a:srgbClr>
                          </a:solidFill>
                          <a:effectLst/>
                          <a:uLnTx/>
                          <a:uFillTx/>
                        </a:rPr>
                        <a:t>La dynamique de travail</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chemeClr val="bg1">
                              <a:lumMod val="50000"/>
                            </a:schemeClr>
                          </a:solidFill>
                          <a:effectLst/>
                          <a:uLnTx/>
                          <a:uFillTx/>
                        </a:rPr>
                        <a:t>4.3. </a:t>
                      </a:r>
                      <a:r>
                        <a:rPr kumimoji="0" lang="fr-FR" sz="1100" b="0" i="0" u="none" strike="noStrike" kern="0" cap="none" spc="0" normalizeH="0" baseline="0" noProof="0" dirty="0">
                          <a:ln>
                            <a:noFill/>
                          </a:ln>
                          <a:solidFill>
                            <a:srgbClr val="E7E6E6">
                              <a:lumMod val="50000"/>
                            </a:srgbClr>
                          </a:solidFill>
                          <a:effectLst/>
                          <a:uLnTx/>
                          <a:uFillTx/>
                        </a:rPr>
                        <a:t>Les moyens matériels et prestations supports</a:t>
                      </a:r>
                    </a:p>
                    <a:p>
                      <a:pPr defTabSz="914400">
                        <a:lnSpc>
                          <a:spcPct val="100000"/>
                        </a:lnSpc>
                        <a:defRPr/>
                      </a:pPr>
                      <a:r>
                        <a:rPr lang="fr-FR" sz="1100" b="1" kern="0" dirty="0">
                          <a:solidFill>
                            <a:schemeClr val="bg1">
                              <a:lumMod val="50000"/>
                            </a:schemeClr>
                          </a:solidFill>
                        </a:rPr>
                        <a:t>4.4. </a:t>
                      </a:r>
                      <a:r>
                        <a:rPr lang="fr-FR" sz="1100" kern="0" dirty="0">
                          <a:solidFill>
                            <a:srgbClr val="E7E6E6">
                              <a:lumMod val="50000"/>
                            </a:srgbClr>
                          </a:solidFill>
                        </a:rPr>
                        <a:t>L’ouverture de l’établissement sur l’extérieur</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fr-FR" sz="1100" dirty="0">
                        <a:latin typeface="+mn-lt"/>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973516"/>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115478"/>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9F3182"/>
                          </a:solidFill>
                          <a:effectLst/>
                          <a:uLnTx/>
                          <a:uFillTx/>
                        </a:rPr>
                        <a:t>DÉCLINAISON OPÉRATIONNELLE ET SUIVI DU PROJET</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35</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99803"/>
                  </a:ext>
                </a:extLst>
              </a:tr>
              <a:tr h="41187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9F3182"/>
                          </a:solidFill>
                          <a:effectLst/>
                          <a:uLnTx/>
                          <a:uFillTx/>
                        </a:rPr>
                        <a:t>5.1. </a:t>
                      </a:r>
                      <a:r>
                        <a:rPr kumimoji="0" lang="fr-FR" sz="1100" b="0" i="0" u="none" strike="noStrike" kern="0" cap="none" spc="0" normalizeH="0" baseline="0" noProof="0" dirty="0">
                          <a:ln>
                            <a:noFill/>
                          </a:ln>
                          <a:solidFill>
                            <a:srgbClr val="E7E6E6">
                              <a:lumMod val="50000"/>
                            </a:srgbClr>
                          </a:solidFill>
                          <a:effectLst/>
                          <a:uLnTx/>
                          <a:uFillTx/>
                        </a:rPr>
                        <a:t>La mise en œuvre du projet d’établissement</a:t>
                      </a:r>
                      <a:endParaRPr kumimoji="0" lang="fr-FR" sz="1100" b="0" i="0" u="none" strike="noStrike" kern="0" cap="none" spc="0" normalizeH="0" baseline="0" noProof="0" dirty="0">
                        <a:ln>
                          <a:noFill/>
                        </a:ln>
                        <a:solidFill>
                          <a:srgbClr val="5B9BD5">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9F3182"/>
                          </a:solidFill>
                          <a:effectLst/>
                          <a:uLnTx/>
                          <a:uFillTx/>
                        </a:rPr>
                        <a:t>5.2. </a:t>
                      </a:r>
                      <a:r>
                        <a:rPr kumimoji="0" lang="fr-FR" sz="1100" b="0" i="0" u="none" strike="noStrike" kern="0" cap="none" spc="0" normalizeH="0" baseline="0" noProof="0" dirty="0">
                          <a:ln>
                            <a:noFill/>
                          </a:ln>
                          <a:solidFill>
                            <a:srgbClr val="E7E6E6">
                              <a:lumMod val="50000"/>
                            </a:srgbClr>
                          </a:solidFill>
                          <a:effectLst/>
                          <a:uLnTx/>
                          <a:uFillTx/>
                        </a:rPr>
                        <a:t>Le plan d’actions</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fr-FR" sz="1100" dirty="0">
                        <a:latin typeface="+mn-lt"/>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959664"/>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463516"/>
                  </a:ext>
                </a:extLst>
              </a:tr>
              <a:tr h="35793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13C7E"/>
                          </a:solidFill>
                          <a:effectLst/>
                          <a:uLnTx/>
                          <a:uFillTx/>
                        </a:rPr>
                        <a:t>GLOSSAIRE</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a:t>
                      </a:r>
                      <a:r>
                        <a:rPr lang="fr-FR" sz="1100" kern="0" dirty="0">
                          <a:solidFill>
                            <a:srgbClr val="E7E6E6">
                              <a:lumMod val="50000"/>
                            </a:srgbClr>
                          </a:solidFill>
                        </a:rPr>
                        <a:t> 38</a:t>
                      </a: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123721"/>
                  </a:ext>
                </a:extLst>
              </a:tr>
              <a:tr h="55897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013C7E"/>
                          </a:solidFill>
                          <a:effectLst/>
                          <a:uLnTx/>
                          <a:uFillTx/>
                        </a:rPr>
                        <a:t>CHARTE DES DROITS ET DES </a:t>
                      </a:r>
                      <a:r>
                        <a:rPr kumimoji="0" lang="fr-FR" sz="1600" b="1" i="0" u="none" strike="noStrike" kern="0" cap="all" spc="0" normalizeH="0" noProof="0" dirty="0">
                          <a:ln>
                            <a:noFill/>
                          </a:ln>
                          <a:solidFill>
                            <a:srgbClr val="013C7E"/>
                          </a:solidFill>
                          <a:effectLst/>
                          <a:uLnTx/>
                          <a:uFillTx/>
                        </a:rPr>
                        <a:t>Libertés</a:t>
                      </a:r>
                      <a:r>
                        <a:rPr kumimoji="0" lang="fr-FR" sz="1600" b="1" i="0" u="none" strike="noStrike" kern="0" cap="none" spc="0" normalizeH="0" baseline="0" noProof="0" dirty="0">
                          <a:ln>
                            <a:noFill/>
                          </a:ln>
                          <a:solidFill>
                            <a:srgbClr val="013C7E"/>
                          </a:solidFill>
                          <a:effectLst/>
                          <a:uLnTx/>
                          <a:uFillTx/>
                        </a:rPr>
                        <a:t> DE LA PERSONNE ACCUEILLIE   </a:t>
                      </a: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auto" latinLnBrk="0" hangingPunct="1">
                        <a:lnSpc>
                          <a:spcPct val="3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E7E6E6">
                              <a:lumMod val="50000"/>
                            </a:srgbClr>
                          </a:solidFill>
                          <a:effectLst/>
                          <a:uLnTx/>
                          <a:uFillTx/>
                        </a:rPr>
                        <a:t>p </a:t>
                      </a:r>
                      <a:r>
                        <a:rPr lang="fr-FR" sz="1100" kern="0" dirty="0">
                          <a:solidFill>
                            <a:srgbClr val="E7E6E6">
                              <a:lumMod val="50000"/>
                            </a:srgbClr>
                          </a:solidFill>
                        </a:rPr>
                        <a:t> 39</a:t>
                      </a:r>
                      <a:endParaRPr kumimoji="0" lang="fr-FR" sz="1100" b="0" i="0" u="none" strike="noStrike" kern="0" cap="none" spc="0" normalizeH="0" baseline="0" noProof="0" dirty="0">
                        <a:ln>
                          <a:noFill/>
                        </a:ln>
                        <a:solidFill>
                          <a:srgbClr val="E7E6E6">
                            <a:lumMod val="50000"/>
                          </a:srgbClr>
                        </a:solidFill>
                        <a:effectLst/>
                        <a:uLnTx/>
                        <a:uFillTx/>
                      </a:endParaRPr>
                    </a:p>
                  </a:txBody>
                  <a:tcPr marL="36367" marR="36367" marT="18184" marB="181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731236"/>
                  </a:ext>
                </a:extLst>
              </a:tr>
            </a:tbl>
          </a:graphicData>
        </a:graphic>
      </p:graphicFrame>
      <p:sp>
        <p:nvSpPr>
          <p:cNvPr id="56" name="Rectangle : avec coin arrondi et coin rogné en haut 55">
            <a:extLst>
              <a:ext uri="{FF2B5EF4-FFF2-40B4-BE49-F238E27FC236}">
                <a16:creationId xmlns:a16="http://schemas.microsoft.com/office/drawing/2014/main" id="{2C115287-53F3-4246-B5CD-42720F1699FC}"/>
              </a:ext>
            </a:extLst>
          </p:cNvPr>
          <p:cNvSpPr/>
          <p:nvPr/>
        </p:nvSpPr>
        <p:spPr>
          <a:xfrm rot="5400000">
            <a:off x="708655" y="3186733"/>
            <a:ext cx="1992849" cy="510989"/>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57" name="Rectangle : avec coin arrondi et coin rogné en haut 56">
            <a:extLst>
              <a:ext uri="{FF2B5EF4-FFF2-40B4-BE49-F238E27FC236}">
                <a16:creationId xmlns:a16="http://schemas.microsoft.com/office/drawing/2014/main" id="{261969B8-6462-4505-8123-9598726ED647}"/>
              </a:ext>
            </a:extLst>
          </p:cNvPr>
          <p:cNvSpPr/>
          <p:nvPr/>
        </p:nvSpPr>
        <p:spPr>
          <a:xfrm rot="5400000">
            <a:off x="1258717" y="4908369"/>
            <a:ext cx="892722" cy="510989"/>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
        <p:nvSpPr>
          <p:cNvPr id="58" name="Rectangle : avec coin arrondi et coin rogné en haut 57">
            <a:extLst>
              <a:ext uri="{FF2B5EF4-FFF2-40B4-BE49-F238E27FC236}">
                <a16:creationId xmlns:a16="http://schemas.microsoft.com/office/drawing/2014/main" id="{D427273C-F01D-48BE-8D25-C8DBD6E38603}"/>
              </a:ext>
            </a:extLst>
          </p:cNvPr>
          <p:cNvSpPr/>
          <p:nvPr/>
        </p:nvSpPr>
        <p:spPr>
          <a:xfrm rot="5400000">
            <a:off x="1002218" y="6336441"/>
            <a:ext cx="1405721" cy="510989"/>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59" name="Rectangle : avec coin arrondi et coin rogné en haut 58">
            <a:extLst>
              <a:ext uri="{FF2B5EF4-FFF2-40B4-BE49-F238E27FC236}">
                <a16:creationId xmlns:a16="http://schemas.microsoft.com/office/drawing/2014/main" id="{E58ACE60-C4D4-4EA5-AB40-41D622BFEEFB}"/>
              </a:ext>
            </a:extLst>
          </p:cNvPr>
          <p:cNvSpPr/>
          <p:nvPr/>
        </p:nvSpPr>
        <p:spPr>
          <a:xfrm rot="5400000">
            <a:off x="1259692" y="7822035"/>
            <a:ext cx="892725" cy="510989"/>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5</a:t>
            </a:r>
          </a:p>
        </p:txBody>
      </p:sp>
      <p:cxnSp>
        <p:nvCxnSpPr>
          <p:cNvPr id="60" name="Connecteur droit 59">
            <a:extLst>
              <a:ext uri="{FF2B5EF4-FFF2-40B4-BE49-F238E27FC236}">
                <a16:creationId xmlns:a16="http://schemas.microsoft.com/office/drawing/2014/main" id="{AE1AA389-8C34-4C78-8DB4-C38F04C22F46}"/>
              </a:ext>
            </a:extLst>
          </p:cNvPr>
          <p:cNvCxnSpPr/>
          <p:nvPr/>
        </p:nvCxnSpPr>
        <p:spPr>
          <a:xfrm>
            <a:off x="3779837" y="1197553"/>
            <a:ext cx="2880000" cy="0"/>
          </a:xfrm>
          <a:prstGeom prst="line">
            <a:avLst/>
          </a:prstGeom>
          <a:noFill/>
          <a:ln w="19050" cap="flat" cmpd="sng" algn="ctr">
            <a:solidFill>
              <a:srgbClr val="013C7E"/>
            </a:solidFill>
            <a:prstDash val="solid"/>
            <a:miter lim="800000"/>
          </a:ln>
          <a:effectLst/>
        </p:spPr>
      </p:cxnSp>
      <p:cxnSp>
        <p:nvCxnSpPr>
          <p:cNvPr id="61" name="Connecteur droit 60">
            <a:extLst>
              <a:ext uri="{FF2B5EF4-FFF2-40B4-BE49-F238E27FC236}">
                <a16:creationId xmlns:a16="http://schemas.microsoft.com/office/drawing/2014/main" id="{91680C63-9677-40C6-8B55-CA42A6F61264}"/>
              </a:ext>
            </a:extLst>
          </p:cNvPr>
          <p:cNvCxnSpPr/>
          <p:nvPr/>
        </p:nvCxnSpPr>
        <p:spPr>
          <a:xfrm>
            <a:off x="3779837" y="1871074"/>
            <a:ext cx="2880000" cy="0"/>
          </a:xfrm>
          <a:prstGeom prst="line">
            <a:avLst/>
          </a:prstGeom>
          <a:noFill/>
          <a:ln w="19050" cap="flat" cmpd="sng" algn="ctr">
            <a:solidFill>
              <a:schemeClr val="bg1">
                <a:lumMod val="50000"/>
              </a:schemeClr>
            </a:solidFill>
            <a:prstDash val="solid"/>
            <a:miter lim="800000"/>
          </a:ln>
          <a:effectLst/>
        </p:spPr>
      </p:cxnSp>
      <p:cxnSp>
        <p:nvCxnSpPr>
          <p:cNvPr id="62" name="Connecteur droit 61">
            <a:extLst>
              <a:ext uri="{FF2B5EF4-FFF2-40B4-BE49-F238E27FC236}">
                <a16:creationId xmlns:a16="http://schemas.microsoft.com/office/drawing/2014/main" id="{35A5733D-22BE-49DD-90F2-A32902F718B2}"/>
              </a:ext>
            </a:extLst>
          </p:cNvPr>
          <p:cNvCxnSpPr>
            <a:cxnSpLocks/>
          </p:cNvCxnSpPr>
          <p:nvPr/>
        </p:nvCxnSpPr>
        <p:spPr>
          <a:xfrm>
            <a:off x="4076700" y="2852149"/>
            <a:ext cx="2596810" cy="0"/>
          </a:xfrm>
          <a:prstGeom prst="line">
            <a:avLst/>
          </a:prstGeom>
          <a:noFill/>
          <a:ln w="19050" cap="flat" cmpd="sng" algn="ctr">
            <a:solidFill>
              <a:srgbClr val="9F3182"/>
            </a:solidFill>
            <a:prstDash val="solid"/>
            <a:miter lim="800000"/>
          </a:ln>
          <a:effectLst/>
        </p:spPr>
      </p:cxnSp>
      <p:cxnSp>
        <p:nvCxnSpPr>
          <p:cNvPr id="63" name="Connecteur droit 62">
            <a:extLst>
              <a:ext uri="{FF2B5EF4-FFF2-40B4-BE49-F238E27FC236}">
                <a16:creationId xmlns:a16="http://schemas.microsoft.com/office/drawing/2014/main" id="{A7A99BA5-CAE8-4F5E-B1A3-8AA60F53BD7C}"/>
              </a:ext>
            </a:extLst>
          </p:cNvPr>
          <p:cNvCxnSpPr>
            <a:cxnSpLocks/>
          </p:cNvCxnSpPr>
          <p:nvPr/>
        </p:nvCxnSpPr>
        <p:spPr>
          <a:xfrm>
            <a:off x="5219837" y="4912303"/>
            <a:ext cx="1440000" cy="0"/>
          </a:xfrm>
          <a:prstGeom prst="line">
            <a:avLst/>
          </a:prstGeom>
          <a:noFill/>
          <a:ln w="19050" cap="flat" cmpd="sng" algn="ctr">
            <a:solidFill>
              <a:srgbClr val="013C7E"/>
            </a:solidFill>
            <a:prstDash val="solid"/>
            <a:miter lim="800000"/>
          </a:ln>
          <a:effectLst/>
        </p:spPr>
      </p:cxnSp>
      <p:cxnSp>
        <p:nvCxnSpPr>
          <p:cNvPr id="64" name="Connecteur droit 63">
            <a:extLst>
              <a:ext uri="{FF2B5EF4-FFF2-40B4-BE49-F238E27FC236}">
                <a16:creationId xmlns:a16="http://schemas.microsoft.com/office/drawing/2014/main" id="{350CE3E6-C069-412C-9F69-515F5EAABD4D}"/>
              </a:ext>
            </a:extLst>
          </p:cNvPr>
          <p:cNvCxnSpPr/>
          <p:nvPr/>
        </p:nvCxnSpPr>
        <p:spPr>
          <a:xfrm>
            <a:off x="3779837" y="6275008"/>
            <a:ext cx="2880000" cy="0"/>
          </a:xfrm>
          <a:prstGeom prst="line">
            <a:avLst/>
          </a:prstGeom>
          <a:noFill/>
          <a:ln w="19050" cap="flat" cmpd="sng" algn="ctr">
            <a:solidFill>
              <a:schemeClr val="bg1">
                <a:lumMod val="50000"/>
              </a:schemeClr>
            </a:solidFill>
            <a:prstDash val="solid"/>
            <a:miter lim="800000"/>
          </a:ln>
          <a:effectLst/>
        </p:spPr>
      </p:cxnSp>
      <p:cxnSp>
        <p:nvCxnSpPr>
          <p:cNvPr id="66" name="Connecteur droit 65">
            <a:extLst>
              <a:ext uri="{FF2B5EF4-FFF2-40B4-BE49-F238E27FC236}">
                <a16:creationId xmlns:a16="http://schemas.microsoft.com/office/drawing/2014/main" id="{3A7DD390-A6CC-4D0C-8547-F9390CAAE01B}"/>
              </a:ext>
            </a:extLst>
          </p:cNvPr>
          <p:cNvCxnSpPr/>
          <p:nvPr/>
        </p:nvCxnSpPr>
        <p:spPr>
          <a:xfrm>
            <a:off x="3484562" y="8985661"/>
            <a:ext cx="3168000" cy="0"/>
          </a:xfrm>
          <a:prstGeom prst="line">
            <a:avLst/>
          </a:prstGeom>
          <a:noFill/>
          <a:ln w="19050" cap="flat" cmpd="sng" algn="ctr">
            <a:solidFill>
              <a:srgbClr val="013C7E"/>
            </a:solidFill>
            <a:prstDash val="solid"/>
            <a:miter lim="800000"/>
          </a:ln>
          <a:effectLst/>
        </p:spPr>
      </p:cxnSp>
      <p:cxnSp>
        <p:nvCxnSpPr>
          <p:cNvPr id="67" name="Connecteur droit 66">
            <a:extLst>
              <a:ext uri="{FF2B5EF4-FFF2-40B4-BE49-F238E27FC236}">
                <a16:creationId xmlns:a16="http://schemas.microsoft.com/office/drawing/2014/main" id="{57E55D51-5C7C-49A8-B293-F7232414C859}"/>
              </a:ext>
            </a:extLst>
          </p:cNvPr>
          <p:cNvCxnSpPr/>
          <p:nvPr/>
        </p:nvCxnSpPr>
        <p:spPr>
          <a:xfrm>
            <a:off x="4277820" y="9576211"/>
            <a:ext cx="2340000" cy="0"/>
          </a:xfrm>
          <a:prstGeom prst="line">
            <a:avLst/>
          </a:prstGeom>
          <a:noFill/>
          <a:ln w="19050" cap="flat" cmpd="sng" algn="ctr">
            <a:solidFill>
              <a:srgbClr val="013C7E"/>
            </a:solidFill>
            <a:prstDash val="solid"/>
            <a:miter lim="800000"/>
          </a:ln>
          <a:effectLst/>
        </p:spPr>
      </p:cxnSp>
      <p:sp>
        <p:nvSpPr>
          <p:cNvPr id="68" name="Rectangle : avec coin arrondi et coin rogné en haut 67">
            <a:extLst>
              <a:ext uri="{FF2B5EF4-FFF2-40B4-BE49-F238E27FC236}">
                <a16:creationId xmlns:a16="http://schemas.microsoft.com/office/drawing/2014/main" id="{CF7A97C2-C125-4778-8A2E-C4F6C7598C3C}"/>
              </a:ext>
            </a:extLst>
          </p:cNvPr>
          <p:cNvSpPr/>
          <p:nvPr/>
        </p:nvSpPr>
        <p:spPr>
          <a:xfrm rot="5400000">
            <a:off x="1371402" y="1615580"/>
            <a:ext cx="654680" cy="510989"/>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1</a:t>
            </a:r>
          </a:p>
        </p:txBody>
      </p:sp>
      <p:sp>
        <p:nvSpPr>
          <p:cNvPr id="2" name="Rectangle 1">
            <a:extLst>
              <a:ext uri="{FF2B5EF4-FFF2-40B4-BE49-F238E27FC236}">
                <a16:creationId xmlns:a16="http://schemas.microsoft.com/office/drawing/2014/main" id="{3A90EF15-8B0E-47C8-8CC1-3926C9448DB7}"/>
              </a:ext>
            </a:extLst>
          </p:cNvPr>
          <p:cNvSpPr/>
          <p:nvPr/>
        </p:nvSpPr>
        <p:spPr>
          <a:xfrm>
            <a:off x="-1652232" y="7209909"/>
            <a:ext cx="1370888" cy="369332"/>
          </a:xfrm>
          <a:prstGeom prst="rect">
            <a:avLst/>
          </a:prstGeom>
        </p:spPr>
        <p:txBody>
          <a:bodyPr wrap="none">
            <a:spAutoFit/>
          </a:bodyPr>
          <a:lstStyle/>
          <a:p>
            <a:r>
              <a:rPr lang="fr-FR" kern="0" dirty="0">
                <a:solidFill>
                  <a:prstClr val="white"/>
                </a:solidFill>
                <a:latin typeface="Century Gothic" panose="020B0502020202020204" pitchFamily="34" charset="0"/>
              </a:rPr>
              <a:t> Sommaire</a:t>
            </a:r>
            <a:endParaRPr lang="fr-FR" dirty="0"/>
          </a:p>
        </p:txBody>
      </p:sp>
    </p:spTree>
    <p:extLst>
      <p:ext uri="{BB962C8B-B14F-4D97-AF65-F5344CB8AC3E}">
        <p14:creationId xmlns:p14="http://schemas.microsoft.com/office/powerpoint/2010/main" val="168468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195B3E-600B-451D-AB87-99EF25CB912D}"/>
              </a:ext>
            </a:extLst>
          </p:cNvPr>
          <p:cNvSpPr txBox="1">
            <a:spLocks/>
          </p:cNvSpPr>
          <p:nvPr/>
        </p:nvSpPr>
        <p:spPr>
          <a:xfrm>
            <a:off x="1027941" y="123461"/>
            <a:ext cx="6039507" cy="1088572"/>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L’accompagnement proposé</a:t>
            </a:r>
          </a:p>
        </p:txBody>
      </p:sp>
      <p:sp>
        <p:nvSpPr>
          <p:cNvPr id="9" name="Rectangle : avec coin arrondi et coin rogné en haut 8">
            <a:extLst>
              <a:ext uri="{FF2B5EF4-FFF2-40B4-BE49-F238E27FC236}">
                <a16:creationId xmlns:a16="http://schemas.microsoft.com/office/drawing/2014/main" id="{08A5190F-050E-49BC-BEDA-463EA9F10B32}"/>
              </a:ext>
            </a:extLst>
          </p:cNvPr>
          <p:cNvSpPr/>
          <p:nvPr/>
        </p:nvSpPr>
        <p:spPr>
          <a:xfrm rot="5400000">
            <a:off x="131406" y="240767"/>
            <a:ext cx="941209" cy="837994"/>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
        <p:nvSpPr>
          <p:cNvPr id="12" name="ZoneTexte 11">
            <a:extLst>
              <a:ext uri="{FF2B5EF4-FFF2-40B4-BE49-F238E27FC236}">
                <a16:creationId xmlns:a16="http://schemas.microsoft.com/office/drawing/2014/main" id="{F1F92253-31EE-4B33-B11B-8C3E7683BD95}"/>
              </a:ext>
            </a:extLst>
          </p:cNvPr>
          <p:cNvSpPr txBox="1"/>
          <p:nvPr/>
        </p:nvSpPr>
        <p:spPr>
          <a:xfrm>
            <a:off x="1205892" y="1042756"/>
            <a:ext cx="3501856" cy="338554"/>
          </a:xfrm>
          <a:prstGeom prst="rect">
            <a:avLst/>
          </a:prstGeom>
          <a:noFill/>
        </p:spPr>
        <p:txBody>
          <a:bodyPr wrap="none" rtlCol="0">
            <a:spAutoFit/>
          </a:bodyPr>
          <a:lstStyle/>
          <a:p>
            <a:r>
              <a:rPr lang="fr-FR" sz="1600" b="1" kern="0" dirty="0">
                <a:solidFill>
                  <a:srgbClr val="013C7E"/>
                </a:solidFill>
              </a:rPr>
              <a:t>3.1. </a:t>
            </a:r>
            <a:r>
              <a:rPr lang="fr-FR" sz="1600" b="1" i="1" u="sng" dirty="0">
                <a:solidFill>
                  <a:srgbClr val="013C7E"/>
                </a:solidFill>
              </a:rPr>
              <a:t>Les droits des jeunes accompagnés</a:t>
            </a:r>
          </a:p>
        </p:txBody>
      </p:sp>
      <p:sp>
        <p:nvSpPr>
          <p:cNvPr id="15" name="Ellipse 14">
            <a:extLst>
              <a:ext uri="{FF2B5EF4-FFF2-40B4-BE49-F238E27FC236}">
                <a16:creationId xmlns:a16="http://schemas.microsoft.com/office/drawing/2014/main" id="{0EE42B62-A6C7-4C64-BB8B-9E3417134C68}"/>
              </a:ext>
            </a:extLst>
          </p:cNvPr>
          <p:cNvSpPr>
            <a:spLocks noChangeAspect="1"/>
          </p:cNvSpPr>
          <p:nvPr/>
        </p:nvSpPr>
        <p:spPr>
          <a:xfrm>
            <a:off x="363657" y="1607165"/>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5D70184-DB79-4347-B2ED-DC7ADC3D17DD}"/>
              </a:ext>
            </a:extLst>
          </p:cNvPr>
          <p:cNvSpPr>
            <a:spLocks/>
          </p:cNvSpPr>
          <p:nvPr/>
        </p:nvSpPr>
        <p:spPr>
          <a:xfrm>
            <a:off x="372539" y="2109931"/>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B82C114B-02CA-4E2D-B29F-DEA3D43AFA33}"/>
              </a:ext>
            </a:extLst>
          </p:cNvPr>
          <p:cNvSpPr/>
          <p:nvPr/>
        </p:nvSpPr>
        <p:spPr>
          <a:xfrm>
            <a:off x="302770" y="1683903"/>
            <a:ext cx="6821828" cy="8094277"/>
          </a:xfrm>
          <a:prstGeom prst="rect">
            <a:avLst/>
          </a:prstGeom>
        </p:spPr>
        <p:txBody>
          <a:bodyPr wrap="square" numCol="2" spcCol="360000">
            <a:noAutofit/>
          </a:bodyPr>
          <a:lstStyle/>
          <a:p>
            <a:pPr algn="just">
              <a:spcBef>
                <a:spcPts val="300"/>
              </a:spcBef>
              <a:spcAft>
                <a:spcPts val="300"/>
              </a:spcAft>
            </a:pPr>
            <a:r>
              <a:rPr lang="fr-FR" sz="1600" dirty="0">
                <a:solidFill>
                  <a:srgbClr val="E7E6E6">
                    <a:lumMod val="50000"/>
                  </a:srgbClr>
                </a:solidFill>
              </a:rPr>
              <a:t>	La mise en œuvre des droits</a:t>
            </a:r>
            <a:endParaRPr lang="fr-FR" sz="1200" b="1" i="1" dirty="0">
              <a:solidFill>
                <a:srgbClr val="2E75B6"/>
              </a:solidFill>
              <a:latin typeface="Calibri" panose="020F0502020204030204" pitchFamily="34" charset="0"/>
              <a:cs typeface="Times New Roman" panose="02020603050405020304" pitchFamily="18" charset="0"/>
            </a:endParaRPr>
          </a:p>
          <a:p>
            <a:pPr lvl="0" algn="just">
              <a:spcBef>
                <a:spcPts val="300"/>
              </a:spcBef>
              <a:spcAft>
                <a:spcPts val="300"/>
              </a:spcAft>
            </a:pPr>
            <a:endParaRPr lang="fr-FR" sz="700" b="1" i="1" dirty="0">
              <a:solidFill>
                <a:schemeClr val="bg2">
                  <a:lumMod val="50000"/>
                </a:schemeClr>
              </a:solidFill>
              <a:latin typeface="Calibri" panose="020F0502020204030204" pitchFamily="34" charset="0"/>
              <a:cs typeface="Times New Roman" panose="02020603050405020304" pitchFamily="18" charset="0"/>
            </a:endParaRPr>
          </a:p>
          <a:p>
            <a:pPr lvl="0" algn="just">
              <a:spcAft>
                <a:spcPts val="600"/>
              </a:spcAft>
            </a:pPr>
            <a:r>
              <a:rPr lang="fr-FR" sz="1000" dirty="0">
                <a:latin typeface="Calibri" panose="020F0502020204030204" pitchFamily="34" charset="0"/>
                <a:cs typeface="Times New Roman" panose="02020603050405020304" pitchFamily="18" charset="0"/>
              </a:rPr>
              <a:t>Le respect du droit </a:t>
            </a:r>
            <a:r>
              <a:rPr lang="fr-FR" sz="1000" b="1" dirty="0">
                <a:latin typeface="Calibri" panose="020F0502020204030204" pitchFamily="34" charset="0"/>
                <a:cs typeface="Times New Roman" panose="02020603050405020304" pitchFamily="18" charset="0"/>
              </a:rPr>
              <a:t>à l’information et à la participation </a:t>
            </a:r>
            <a:r>
              <a:rPr lang="fr-FR" sz="1000" dirty="0">
                <a:latin typeface="Calibri" panose="020F0502020204030204" pitchFamily="34" charset="0"/>
                <a:cs typeface="Times New Roman" panose="02020603050405020304" pitchFamily="18" charset="0"/>
              </a:rPr>
              <a:t>des jeunes se traduit au travers de différents outils : </a:t>
            </a:r>
          </a:p>
          <a:p>
            <a:pPr marL="171450" lvl="0" indent="-171450" algn="just">
              <a:spcAft>
                <a:spcPts val="600"/>
              </a:spcAft>
              <a:buClr>
                <a:srgbClr val="013C7E"/>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La réalisation d’enquêtes de satisfactions ponctuelles  et accessibles sur le site internet des PEPGO.</a:t>
            </a:r>
          </a:p>
          <a:p>
            <a:pPr marL="171450" lvl="0" indent="-171450" algn="just">
              <a:spcAft>
                <a:spcPts val="600"/>
              </a:spcAft>
              <a:buClr>
                <a:srgbClr val="013C7E"/>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Une disponibilité des professionnels auprès des jeunes et des familles afin de recueillir les attentes et les besoins. </a:t>
            </a:r>
          </a:p>
          <a:p>
            <a:pPr marL="171450" lvl="0" indent="-171450" algn="just">
              <a:spcAft>
                <a:spcPts val="600"/>
              </a:spcAft>
              <a:buClr>
                <a:srgbClr val="013C7E"/>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Des groupes de parole entre pairs organisés entre jeunes régulièrement et entre parents. </a:t>
            </a:r>
          </a:p>
          <a:p>
            <a:pPr marL="171450" lvl="0" indent="-171450" algn="just">
              <a:spcAft>
                <a:spcPts val="600"/>
              </a:spcAft>
              <a:buClr>
                <a:srgbClr val="013C7E"/>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Une sollicitation des jeunes comme des parents à participer à l’élaboration de leur projet d’accompagnement individualisé. A ce titre, un paragraphe dans le PIA est prévu pour tracer les échanges avec la famille et le jeune. Les parents et le jeune sont invités à cosigner le document après en avoir échangé avec les professionnels.</a:t>
            </a:r>
          </a:p>
          <a:p>
            <a:pPr marL="171450" lvl="0" indent="-171450" algn="just">
              <a:spcAft>
                <a:spcPts val="600"/>
              </a:spcAft>
              <a:buClr>
                <a:srgbClr val="013C7E"/>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Une sollicitation des jeunes comme des parents à participer à la vie du service : fêtes, réunion de rentrée, évènements organisés par les PEP Grand Oise, etc.</a:t>
            </a:r>
          </a:p>
          <a:p>
            <a:pPr marL="171450" lvl="0" indent="-171450" algn="just">
              <a:spcAft>
                <a:spcPts val="600"/>
              </a:spcAft>
              <a:buClr>
                <a:srgbClr val="013C7E"/>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Une remise du livret d’accueil, du règlement intérieur de fonctionnement et du DIPC lors de l’admission.</a:t>
            </a:r>
          </a:p>
          <a:p>
            <a:pPr algn="just"/>
            <a:r>
              <a:rPr lang="fr-FR" sz="1000" dirty="0"/>
              <a:t>Lorsque le parent ou le jeune adulte demande à consulter le dossier, il lui est proposé une rencontre pour répondre à sa sollicitation (consultation du dossier, copie). Il est accompagné dans cette démarche par le responsable ou le référent du projet.</a:t>
            </a:r>
          </a:p>
          <a:p>
            <a:pPr lvl="0" algn="just"/>
            <a:r>
              <a:rPr lang="fr-FR" sz="1000" dirty="0"/>
              <a:t> </a:t>
            </a:r>
          </a:p>
          <a:p>
            <a:pPr lvl="0" algn="just"/>
            <a:r>
              <a:rPr lang="fr-FR" sz="1000" dirty="0"/>
              <a:t>La charte des droits et des libertés de la personne accueillie est insérée dans le livret d’accueil.</a:t>
            </a:r>
          </a:p>
          <a:p>
            <a:pPr lvl="0"/>
            <a:endParaRPr lang="fr-FR" sz="1200" dirty="0"/>
          </a:p>
          <a:p>
            <a:endParaRPr lang="fr-FR" sz="1200" dirty="0"/>
          </a:p>
          <a:p>
            <a:pPr marL="171450" lvl="0" indent="-171450" algn="just">
              <a:spcAft>
                <a:spcPts val="600"/>
              </a:spcAft>
              <a:buClr>
                <a:srgbClr val="013C7E"/>
              </a:buClr>
              <a:buFont typeface="Wingdings" panose="05000000000000000000" pitchFamily="2" charset="2"/>
              <a:buChar char="§"/>
            </a:pPr>
            <a:endParaRPr lang="fr-FR" sz="1000" dirty="0">
              <a:latin typeface="Calibri" panose="020F0502020204030204" pitchFamily="34" charset="0"/>
              <a:cs typeface="Times New Roman" panose="02020603050405020304" pitchFamily="18" charset="0"/>
            </a:endParaRPr>
          </a:p>
          <a:p>
            <a:pPr lvl="0" algn="just">
              <a:spcAft>
                <a:spcPts val="600"/>
              </a:spcAft>
              <a:buClr>
                <a:srgbClr val="013C7E"/>
              </a:buClr>
            </a:pPr>
            <a:endParaRPr lang="fr-FR" sz="1000" dirty="0">
              <a:solidFill>
                <a:srgbClr val="920000"/>
              </a:solidFill>
              <a:latin typeface="Calibri" panose="020F0502020204030204" pitchFamily="34" charset="0"/>
              <a:cs typeface="Times New Roman" panose="02020603050405020304" pitchFamily="18" charset="0"/>
            </a:endParaRPr>
          </a:p>
          <a:p>
            <a:pPr lvl="0" algn="just">
              <a:spcAft>
                <a:spcPts val="600"/>
              </a:spcAft>
              <a:buClr>
                <a:srgbClr val="013C7E"/>
              </a:buClr>
            </a:pPr>
            <a:endParaRPr lang="fr-FR" sz="1000" dirty="0">
              <a:solidFill>
                <a:srgbClr val="920000"/>
              </a:solidFill>
              <a:latin typeface="Calibri" panose="020F0502020204030204" pitchFamily="34" charset="0"/>
              <a:cs typeface="Times New Roman" panose="02020603050405020304" pitchFamily="18" charset="0"/>
            </a:endParaRPr>
          </a:p>
          <a:p>
            <a:pPr lvl="0" algn="just">
              <a:spcAft>
                <a:spcPts val="600"/>
              </a:spcAft>
              <a:buClr>
                <a:srgbClr val="013C7E"/>
              </a:buClr>
            </a:pPr>
            <a:endParaRPr lang="fr-FR" sz="1000" dirty="0">
              <a:latin typeface="Calibri" panose="020F0502020204030204" pitchFamily="34" charset="0"/>
              <a:cs typeface="Times New Roman" panose="02020603050405020304" pitchFamily="18" charset="0"/>
            </a:endParaRPr>
          </a:p>
          <a:p>
            <a:pPr lvl="0" algn="just">
              <a:spcAft>
                <a:spcPts val="600"/>
              </a:spcAft>
              <a:buClr>
                <a:srgbClr val="013C7E"/>
              </a:buClr>
            </a:pPr>
            <a:endParaRPr lang="fr-FR" sz="1000" dirty="0">
              <a:latin typeface="Calibri" panose="020F0502020204030204" pitchFamily="34" charset="0"/>
              <a:cs typeface="Times New Roman" panose="02020603050405020304" pitchFamily="18" charset="0"/>
            </a:endParaRPr>
          </a:p>
          <a:p>
            <a:pPr lvl="0" algn="just">
              <a:spcAft>
                <a:spcPts val="600"/>
              </a:spcAft>
            </a:pPr>
            <a:endParaRPr lang="fr-FR" sz="1000" dirty="0">
              <a:solidFill>
                <a:srgbClr val="2E75B6"/>
              </a:solidFill>
              <a:highlight>
                <a:srgbClr val="FFFF00"/>
              </a:highlight>
              <a:latin typeface="Calibri" panose="020F0502020204030204" pitchFamily="34" charset="0"/>
              <a:cs typeface="Times New Roman" panose="02020603050405020304" pitchFamily="18" charset="0"/>
            </a:endParaRPr>
          </a:p>
        </p:txBody>
      </p:sp>
      <p:grpSp>
        <p:nvGrpSpPr>
          <p:cNvPr id="25" name="Groupe 24">
            <a:extLst>
              <a:ext uri="{FF2B5EF4-FFF2-40B4-BE49-F238E27FC236}">
                <a16:creationId xmlns:a16="http://schemas.microsoft.com/office/drawing/2014/main" id="{436C1F2D-090D-44FD-A08D-2C94A31F7507}"/>
              </a:ext>
            </a:extLst>
          </p:cNvPr>
          <p:cNvGrpSpPr/>
          <p:nvPr/>
        </p:nvGrpSpPr>
        <p:grpSpPr>
          <a:xfrm>
            <a:off x="363657" y="7132320"/>
            <a:ext cx="3438000" cy="2710282"/>
            <a:chOff x="574155" y="8067149"/>
            <a:chExt cx="6359604" cy="2460374"/>
          </a:xfrm>
        </p:grpSpPr>
        <p:sp>
          <p:nvSpPr>
            <p:cNvPr id="27" name="Folded Corner 14">
              <a:extLst>
                <a:ext uri="{FF2B5EF4-FFF2-40B4-BE49-F238E27FC236}">
                  <a16:creationId xmlns:a16="http://schemas.microsoft.com/office/drawing/2014/main" id="{1CE40634-A936-4641-A5AD-F3288DA763A9}"/>
                </a:ext>
              </a:extLst>
            </p:cNvPr>
            <p:cNvSpPr/>
            <p:nvPr/>
          </p:nvSpPr>
          <p:spPr>
            <a:xfrm rot="10800000" flipH="1">
              <a:off x="574157" y="8067149"/>
              <a:ext cx="6359602" cy="2460370"/>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000" dirty="0">
                <a:solidFill>
                  <a:srgbClr val="FFFFFF"/>
                </a:solidFill>
              </a:endParaRPr>
            </a:p>
          </p:txBody>
        </p:sp>
        <p:sp>
          <p:nvSpPr>
            <p:cNvPr id="29" name="Rectangle 28">
              <a:extLst>
                <a:ext uri="{FF2B5EF4-FFF2-40B4-BE49-F238E27FC236}">
                  <a16:creationId xmlns:a16="http://schemas.microsoft.com/office/drawing/2014/main" id="{47D1BAB1-D975-419A-A9AA-AF3F3566CC1B}"/>
                </a:ext>
              </a:extLst>
            </p:cNvPr>
            <p:cNvSpPr/>
            <p:nvPr/>
          </p:nvSpPr>
          <p:spPr>
            <a:xfrm>
              <a:off x="574155" y="8283420"/>
              <a:ext cx="6359604" cy="2244103"/>
            </a:xfrm>
            <a:prstGeom prst="rect">
              <a:avLst/>
            </a:prstGeom>
          </p:spPr>
          <p:txBody>
            <a:bodyPr wrap="square" numCol="1" spcCol="360000">
              <a:noAutofit/>
            </a:bodyPr>
            <a:lstStyle/>
            <a:p>
              <a:pPr algn="just">
                <a:spcAft>
                  <a:spcPts val="600"/>
                </a:spcAft>
              </a:pPr>
              <a:r>
                <a:rPr lang="fr-FR" sz="1000" b="1" dirty="0">
                  <a:solidFill>
                    <a:srgbClr val="013C7E"/>
                  </a:solidFill>
                </a:rPr>
                <a:t>Orientations 2021-2025 : </a:t>
              </a:r>
            </a:p>
            <a:p>
              <a:pPr marL="171450" indent="-171450" algn="just">
                <a:spcAft>
                  <a:spcPts val="600"/>
                </a:spcAft>
                <a:buFont typeface="Arial" panose="020B0604020202020204" pitchFamily="34" charset="0"/>
                <a:buChar char="•"/>
              </a:pPr>
              <a:r>
                <a:rPr lang="fr-FR" sz="1000" dirty="0">
                  <a:solidFill>
                    <a:schemeClr val="bg1">
                      <a:lumMod val="50000"/>
                    </a:schemeClr>
                  </a:solidFill>
                </a:rPr>
                <a:t>Proposer des espaces de parole aux jeunes en dehors des accompagnements (favoriser la libre expression)</a:t>
              </a:r>
            </a:p>
            <a:p>
              <a:pPr marL="171450" indent="-171450" algn="just">
                <a:spcAft>
                  <a:spcPts val="600"/>
                </a:spcAft>
                <a:buFont typeface="Arial" panose="020B0604020202020204" pitchFamily="34" charset="0"/>
                <a:buChar char="•"/>
              </a:pPr>
              <a:r>
                <a:rPr lang="fr-FR" sz="1000" dirty="0">
                  <a:solidFill>
                    <a:schemeClr val="bg1">
                      <a:lumMod val="50000"/>
                    </a:schemeClr>
                  </a:solidFill>
                </a:rPr>
                <a:t>Proposer des groupes de parole de jeunes inter-groupes d’âge afin d’aider au passage de certaines étapes clefs dans la vie du jeune</a:t>
              </a:r>
            </a:p>
            <a:p>
              <a:pPr marL="171450" indent="-171450" algn="just">
                <a:spcAft>
                  <a:spcPts val="600"/>
                </a:spcAft>
                <a:buFont typeface="Arial" panose="020B0604020202020204" pitchFamily="34" charset="0"/>
                <a:buChar char="•"/>
              </a:pPr>
              <a:r>
                <a:rPr lang="fr-FR" sz="1000" dirty="0">
                  <a:solidFill>
                    <a:schemeClr val="bg1">
                      <a:lumMod val="50000"/>
                    </a:schemeClr>
                  </a:solidFill>
                </a:rPr>
                <a:t>Proposer davantage de rencontres entre anciens jeunes accompagnés par le SAIDV et jeunes actuellement accompagnés</a:t>
              </a:r>
            </a:p>
            <a:p>
              <a:pPr marL="171450" indent="-171450" algn="just">
                <a:spcAft>
                  <a:spcPts val="600"/>
                </a:spcAft>
                <a:buFont typeface="Arial" panose="020B0604020202020204" pitchFamily="34" charset="0"/>
                <a:buChar char="•"/>
              </a:pPr>
              <a:r>
                <a:rPr lang="fr-FR" sz="1000" dirty="0">
                  <a:solidFill>
                    <a:schemeClr val="bg1">
                      <a:lumMod val="50000"/>
                    </a:schemeClr>
                  </a:solidFill>
                </a:rPr>
                <a:t>Systématiser le recueil de la satisfaction des jeunes par différents moyens : audit ponctuel, enquête de satisfaction, mise en œuvre d'un comité d’usagers, réunion entre pairs, manifestations, …</a:t>
              </a:r>
            </a:p>
          </p:txBody>
        </p:sp>
      </p:grpSp>
      <p:sp>
        <p:nvSpPr>
          <p:cNvPr id="2" name="Espace réservé du numéro de diapositive 1">
            <a:extLst>
              <a:ext uri="{FF2B5EF4-FFF2-40B4-BE49-F238E27FC236}">
                <a16:creationId xmlns:a16="http://schemas.microsoft.com/office/drawing/2014/main" id="{99BB9C2A-F4C8-4786-8F02-C97F0F46C555}"/>
              </a:ext>
            </a:extLst>
          </p:cNvPr>
          <p:cNvSpPr>
            <a:spLocks noGrp="1"/>
          </p:cNvSpPr>
          <p:nvPr>
            <p:ph type="sldNum" sz="quarter" idx="4"/>
          </p:nvPr>
        </p:nvSpPr>
        <p:spPr/>
        <p:txBody>
          <a:bodyPr/>
          <a:lstStyle/>
          <a:p>
            <a:fld id="{783F95A4-AEF2-4187-971F-58B8102EF8C3}" type="slidenum">
              <a:rPr lang="fr-FR" smtClean="0"/>
              <a:t>20</a:t>
            </a:fld>
            <a:endParaRPr lang="fr-FR" dirty="0"/>
          </a:p>
        </p:txBody>
      </p:sp>
      <p:pic>
        <p:nvPicPr>
          <p:cNvPr id="21" name="Image 20">
            <a:extLst>
              <a:ext uri="{FF2B5EF4-FFF2-40B4-BE49-F238E27FC236}">
                <a16:creationId xmlns:a16="http://schemas.microsoft.com/office/drawing/2014/main" id="{C91DB1AC-E344-4F1B-9441-CD62218222A9}"/>
              </a:ext>
            </a:extLst>
          </p:cNvPr>
          <p:cNvPicPr>
            <a:picLocks noChangeAspect="1"/>
          </p:cNvPicPr>
          <p:nvPr/>
        </p:nvPicPr>
        <p:blipFill>
          <a:blip r:embed="rId2"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077" y="1696289"/>
            <a:ext cx="286032" cy="286032"/>
          </a:xfrm>
          <a:prstGeom prst="rect">
            <a:avLst/>
          </a:prstGeom>
        </p:spPr>
      </p:pic>
      <p:pic>
        <p:nvPicPr>
          <p:cNvPr id="3" name="Image 2"/>
          <p:cNvPicPr>
            <a:picLocks noChangeAspect="1"/>
          </p:cNvPicPr>
          <p:nvPr/>
        </p:nvPicPr>
        <p:blipFill>
          <a:blip r:embed="rId3"/>
          <a:stretch>
            <a:fillRect/>
          </a:stretch>
        </p:blipFill>
        <p:spPr>
          <a:xfrm>
            <a:off x="4099671" y="2300605"/>
            <a:ext cx="2906827" cy="5150835"/>
          </a:xfrm>
          <a:prstGeom prst="rect">
            <a:avLst/>
          </a:prstGeom>
        </p:spPr>
      </p:pic>
    </p:spTree>
    <p:extLst>
      <p:ext uri="{BB962C8B-B14F-4D97-AF65-F5344CB8AC3E}">
        <p14:creationId xmlns:p14="http://schemas.microsoft.com/office/powerpoint/2010/main" val="279533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F1F92253-31EE-4B33-B11B-8C3E7683BD95}"/>
              </a:ext>
            </a:extLst>
          </p:cNvPr>
          <p:cNvSpPr txBox="1"/>
          <p:nvPr/>
        </p:nvSpPr>
        <p:spPr>
          <a:xfrm>
            <a:off x="1196367" y="1062884"/>
            <a:ext cx="3252365" cy="338554"/>
          </a:xfrm>
          <a:prstGeom prst="rect">
            <a:avLst/>
          </a:prstGeom>
          <a:noFill/>
        </p:spPr>
        <p:txBody>
          <a:bodyPr wrap="none" rtlCol="0">
            <a:spAutoFit/>
          </a:bodyPr>
          <a:lstStyle/>
          <a:p>
            <a:r>
              <a:rPr lang="fr-FR" sz="1600" b="1" kern="0" dirty="0">
                <a:solidFill>
                  <a:srgbClr val="013C7E"/>
                </a:solidFill>
              </a:rPr>
              <a:t>3.2. </a:t>
            </a:r>
            <a:r>
              <a:rPr lang="fr-FR" sz="1600" b="1" i="1" u="sng" dirty="0">
                <a:solidFill>
                  <a:srgbClr val="013C7E"/>
                </a:solidFill>
              </a:rPr>
              <a:t>Le parcours d’accompagnement</a:t>
            </a:r>
          </a:p>
        </p:txBody>
      </p:sp>
      <p:sp>
        <p:nvSpPr>
          <p:cNvPr id="15" name="Ellipse 14">
            <a:extLst>
              <a:ext uri="{FF2B5EF4-FFF2-40B4-BE49-F238E27FC236}">
                <a16:creationId xmlns:a16="http://schemas.microsoft.com/office/drawing/2014/main" id="{0EE42B62-A6C7-4C64-BB8B-9E3417134C68}"/>
              </a:ext>
            </a:extLst>
          </p:cNvPr>
          <p:cNvSpPr>
            <a:spLocks noChangeAspect="1"/>
          </p:cNvSpPr>
          <p:nvPr/>
        </p:nvSpPr>
        <p:spPr>
          <a:xfrm>
            <a:off x="381848" y="1385449"/>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5D70184-DB79-4347-B2ED-DC7ADC3D17DD}"/>
              </a:ext>
            </a:extLst>
          </p:cNvPr>
          <p:cNvSpPr>
            <a:spLocks/>
          </p:cNvSpPr>
          <p:nvPr/>
        </p:nvSpPr>
        <p:spPr>
          <a:xfrm>
            <a:off x="381848" y="1891678"/>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94F7393-1B82-4DD1-A3F1-512ECAF370B8}"/>
              </a:ext>
            </a:extLst>
          </p:cNvPr>
          <p:cNvSpPr/>
          <p:nvPr/>
        </p:nvSpPr>
        <p:spPr>
          <a:xfrm>
            <a:off x="328079" y="1970361"/>
            <a:ext cx="6994677" cy="7992000"/>
          </a:xfrm>
          <a:prstGeom prst="rect">
            <a:avLst/>
          </a:prstGeom>
        </p:spPr>
        <p:txBody>
          <a:bodyPr wrap="square" numCol="2" spcCol="360000">
            <a:noAutofit/>
          </a:bodyPr>
          <a:lstStyle/>
          <a:p>
            <a:pPr algn="just">
              <a:spcBef>
                <a:spcPts val="300"/>
              </a:spcBef>
              <a:spcAft>
                <a:spcPts val="300"/>
              </a:spcAft>
            </a:pPr>
            <a:r>
              <a:rPr lang="fr-FR" sz="1000" dirty="0">
                <a:latin typeface="Calibri" panose="020F0502020204030204" pitchFamily="34" charset="0"/>
                <a:cs typeface="Times New Roman" panose="02020603050405020304" pitchFamily="18" charset="0"/>
              </a:rPr>
              <a:t>Les admissions s’effectuent tout au long de l’année au fil des disponibilités et des mouvements au sein du service. Une procédure d’admission est formalisée et permet d’assurer un bon déroulé de ce temps important pour le jeune, ses proches et pour les professionnels du SAIDV. </a:t>
            </a:r>
          </a:p>
          <a:p>
            <a:pPr lvl="0" algn="just">
              <a:spcBef>
                <a:spcPts val="300"/>
              </a:spcBef>
              <a:spcAft>
                <a:spcPts val="300"/>
              </a:spcAft>
            </a:pPr>
            <a:r>
              <a:rPr lang="fr-FR" sz="1000" dirty="0">
                <a:latin typeface="Calibri" panose="020F0502020204030204" pitchFamily="34" charset="0"/>
                <a:cs typeface="Times New Roman" panose="02020603050405020304" pitchFamily="18" charset="0"/>
              </a:rPr>
              <a:t>Le SAIDV est généralement sollicité par les familles/les référents légaux d’un jeune déficient visuel, par le médecin scolaire, référent ou généraliste ou par d’autres établissements/services médico-sociaux, et plus rarement par des hôpitaux. </a:t>
            </a:r>
          </a:p>
          <a:p>
            <a:pPr lvl="0" algn="just">
              <a:spcBef>
                <a:spcPts val="300"/>
              </a:spcBef>
              <a:spcAft>
                <a:spcPts val="300"/>
              </a:spcAft>
            </a:pPr>
            <a:r>
              <a:rPr lang="fr-FR" sz="1000" dirty="0">
                <a:latin typeface="Calibri" panose="020F0502020204030204" pitchFamily="34" charset="0"/>
                <a:cs typeface="Times New Roman" panose="02020603050405020304" pitchFamily="18" charset="0"/>
              </a:rPr>
              <a:t>Les équipes peuvent également être sollicitées par des établissements scolaires qui souhaitent se renseigner sur les prestations du SAIDV.</a:t>
            </a:r>
          </a:p>
          <a:p>
            <a:pPr algn="just">
              <a:spcBef>
                <a:spcPts val="300"/>
              </a:spcBef>
              <a:spcAft>
                <a:spcPts val="300"/>
              </a:spcAft>
            </a:pPr>
            <a:endParaRPr lang="fr-FR" sz="300" dirty="0">
              <a:latin typeface="Calibri" panose="020F0502020204030204" pitchFamily="34" charset="0"/>
              <a:cs typeface="Times New Roman" panose="02020603050405020304" pitchFamily="18" charset="0"/>
            </a:endParaRPr>
          </a:p>
          <a:p>
            <a:pPr lvl="1" algn="just">
              <a:spcBef>
                <a:spcPts val="300"/>
              </a:spcBef>
              <a:spcAft>
                <a:spcPts val="300"/>
              </a:spcAft>
            </a:pPr>
            <a:r>
              <a:rPr lang="fr-FR" sz="1000" b="1" u="sng" dirty="0">
                <a:latin typeface="Calibri" panose="020F0502020204030204" pitchFamily="34" charset="0"/>
                <a:cs typeface="Times New Roman" panose="02020603050405020304" pitchFamily="18" charset="0"/>
              </a:rPr>
              <a:t>La phase d’accueil </a:t>
            </a:r>
          </a:p>
          <a:p>
            <a:pPr algn="just">
              <a:spcBef>
                <a:spcPts val="300"/>
              </a:spcBef>
              <a:spcAft>
                <a:spcPts val="300"/>
              </a:spcAft>
            </a:pPr>
            <a:r>
              <a:rPr lang="fr-FR" sz="1000" dirty="0">
                <a:latin typeface="Calibri" panose="020F0502020204030204" pitchFamily="34" charset="0"/>
                <a:cs typeface="Times New Roman" panose="02020603050405020304" pitchFamily="18" charset="0"/>
              </a:rPr>
              <a:t>A la réception de la notification MDPH, les parents ou les référents légaux du jeune entrent en contact avec le secrétariat du SAIDV pour organiser une première rencontre. </a:t>
            </a:r>
          </a:p>
          <a:p>
            <a:pPr algn="just">
              <a:spcBef>
                <a:spcPts val="300"/>
              </a:spcBef>
              <a:spcAft>
                <a:spcPts val="300"/>
              </a:spcAft>
            </a:pPr>
            <a:r>
              <a:rPr lang="fr-FR" sz="1000" dirty="0">
                <a:latin typeface="Calibri" panose="020F0502020204030204" pitchFamily="34" charset="0"/>
                <a:cs typeface="Times New Roman" panose="02020603050405020304" pitchFamily="18" charset="0"/>
              </a:rPr>
              <a:t>Ce sont alternativement les familles ou le SAIDV qui sont à l’initiative de ce premier contact. La rencontre avec les parents se tient généralement dans les locaux du SAIDV : </a:t>
            </a:r>
          </a:p>
          <a:p>
            <a:pPr algn="just">
              <a:spcBef>
                <a:spcPts val="300"/>
              </a:spcBef>
              <a:spcAft>
                <a:spcPts val="300"/>
              </a:spcAft>
            </a:pPr>
            <a:r>
              <a:rPr lang="fr-FR" sz="1000" b="1" dirty="0">
                <a:latin typeface="Calibri" panose="020F0502020204030204" pitchFamily="34" charset="0"/>
                <a:cs typeface="Times New Roman" panose="02020603050405020304" pitchFamily="18" charset="0"/>
              </a:rPr>
              <a:t>Une personne du SAIDV (</a:t>
            </a:r>
            <a:r>
              <a:rPr lang="fr-FR" sz="1000" dirty="0">
                <a:latin typeface="Calibri" panose="020F0502020204030204" pitchFamily="34" charset="0"/>
                <a:cs typeface="Times New Roman" panose="02020603050405020304" pitchFamily="18" charset="0"/>
              </a:rPr>
              <a:t>la direction du service, l’assistante sociale ou autre professionnel) organise l’accueil et la présentation des missions du SESSAD. Elle explique les ressources internes, la composition de l’équipe pluridisciplinaire, le fonctionnement de la liste d’attente et des délais d’admission, et assure une visite des locaux.</a:t>
            </a:r>
          </a:p>
          <a:p>
            <a:pPr algn="just">
              <a:spcBef>
                <a:spcPts val="300"/>
              </a:spcBef>
            </a:pPr>
            <a:r>
              <a:rPr lang="fr-FR" sz="1000" b="1" dirty="0">
                <a:latin typeface="Calibri" panose="020F0502020204030204" pitchFamily="34" charset="0"/>
                <a:cs typeface="Times New Roman" panose="02020603050405020304" pitchFamily="18" charset="0"/>
              </a:rPr>
              <a:t>Un(e) orthoptiste </a:t>
            </a:r>
            <a:r>
              <a:rPr lang="fr-FR" sz="1000" dirty="0">
                <a:latin typeface="Calibri" panose="020F0502020204030204" pitchFamily="34" charset="0"/>
                <a:cs typeface="Times New Roman" panose="02020603050405020304" pitchFamily="18" charset="0"/>
              </a:rPr>
              <a:t> réalise un premier bilan orthoptique afin de confirmer ou d’infirmer la faisabilité de l’admission en fonction des critères visuels. Si le bilan orthoptique met en évidence une acuité visuelle supérieure aux critères d’admission, le jeune sera réorienté vers une autre forme d’accompagnement. </a:t>
            </a:r>
          </a:p>
          <a:p>
            <a:pPr algn="just">
              <a:spcBef>
                <a:spcPts val="300"/>
              </a:spcBef>
              <a:spcAft>
                <a:spcPts val="300"/>
              </a:spcAft>
            </a:pPr>
            <a:endParaRPr lang="fr-FR" sz="100" dirty="0">
              <a:latin typeface="Calibri" panose="020F0502020204030204" pitchFamily="34" charset="0"/>
              <a:cs typeface="Times New Roman" panose="02020603050405020304" pitchFamily="18" charset="0"/>
            </a:endParaRPr>
          </a:p>
          <a:p>
            <a:pPr marL="171450" indent="-171450" algn="just">
              <a:spcBef>
                <a:spcPts val="300"/>
              </a:spcBef>
              <a:spcAft>
                <a:spcPts val="300"/>
              </a:spcAft>
              <a:buFont typeface="Wingdings" panose="05000000000000000000" pitchFamily="2" charset="2"/>
              <a:buChar char="Ø"/>
            </a:pPr>
            <a:r>
              <a:rPr lang="fr-FR" sz="1000" b="1" dirty="0">
                <a:latin typeface="Calibri" panose="020F0502020204030204" pitchFamily="34" charset="0"/>
                <a:cs typeface="Times New Roman" panose="02020603050405020304" pitchFamily="18" charset="0"/>
              </a:rPr>
              <a:t>Si la famille accepte l’accompagnement : </a:t>
            </a:r>
            <a:r>
              <a:rPr lang="fr-FR" sz="1000" dirty="0">
                <a:latin typeface="Calibri" panose="020F0502020204030204" pitchFamily="34" charset="0"/>
                <a:cs typeface="Times New Roman" panose="02020603050405020304" pitchFamily="18" charset="0"/>
              </a:rPr>
              <a:t>la procédure d’admission se met en place auprès du jeune et de sa famille :</a:t>
            </a:r>
          </a:p>
          <a:p>
            <a:pPr marL="360363" lvl="1" indent="-171450" algn="just">
              <a:spcBef>
                <a:spcPts val="300"/>
              </a:spcBef>
              <a:spcAft>
                <a:spcPts val="300"/>
              </a:spcAft>
              <a:buFont typeface="Arial" panose="020B0604020202020204" pitchFamily="34" charset="0"/>
              <a:buChar char="•"/>
            </a:pPr>
            <a:r>
              <a:rPr lang="fr-FR" sz="1000" dirty="0">
                <a:latin typeface="Calibri" panose="020F0502020204030204" pitchFamily="34" charset="0"/>
                <a:cs typeface="Times New Roman" panose="02020603050405020304" pitchFamily="18" charset="0"/>
              </a:rPr>
              <a:t>Une rencontre avec l’assistante sociale est organisée pour compléter la feuille de renseignements, recueillir les différentes autorisations, attestation de sécurité sociale etc.</a:t>
            </a:r>
          </a:p>
          <a:p>
            <a:pPr marL="360363" lvl="1" indent="-171450" algn="just">
              <a:spcBef>
                <a:spcPts val="300"/>
              </a:spcBef>
              <a:spcAft>
                <a:spcPts val="300"/>
              </a:spcAft>
              <a:buFont typeface="Arial" panose="020B0604020202020204" pitchFamily="34" charset="0"/>
              <a:buChar char="•"/>
            </a:pPr>
            <a:r>
              <a:rPr lang="fr-FR" sz="1000" dirty="0">
                <a:latin typeface="Calibri" panose="020F0502020204030204" pitchFamily="34" charset="0"/>
                <a:cs typeface="Times New Roman" panose="02020603050405020304" pitchFamily="18" charset="0"/>
              </a:rPr>
              <a:t>Une rencontre est également organisée avec la psychologue (qui réalisera le bilan psychologique) afin de recueillir l’anamnèse.</a:t>
            </a:r>
          </a:p>
          <a:p>
            <a:pPr marL="171450" indent="-171450" algn="just">
              <a:spcBef>
                <a:spcPts val="300"/>
              </a:spcBef>
              <a:spcAft>
                <a:spcPts val="300"/>
              </a:spcAft>
              <a:buFont typeface="Wingdings" panose="05000000000000000000" pitchFamily="2" charset="2"/>
              <a:buChar char="Ø"/>
            </a:pPr>
            <a:r>
              <a:rPr lang="fr-FR" sz="1000" b="1" dirty="0">
                <a:latin typeface="Calibri" panose="020F0502020204030204" pitchFamily="34" charset="0"/>
                <a:cs typeface="Times New Roman" panose="02020603050405020304" pitchFamily="18" charset="0"/>
              </a:rPr>
              <a:t>Si la famille refuse l’accompagnement </a:t>
            </a:r>
            <a:r>
              <a:rPr lang="fr-FR" sz="1000" dirty="0">
                <a:latin typeface="Calibri" panose="020F0502020204030204" pitchFamily="34" charset="0"/>
                <a:cs typeface="Times New Roman" panose="02020603050405020304" pitchFamily="18" charset="0"/>
              </a:rPr>
              <a:t>: le SAIDV transmet à la MDPH le refus signé par les parents du jeune, et précise les motifs du refus. </a:t>
            </a:r>
          </a:p>
          <a:p>
            <a:pPr marL="171450" indent="-171450" algn="just">
              <a:spcBef>
                <a:spcPts val="300"/>
              </a:spcBef>
              <a:spcAft>
                <a:spcPts val="300"/>
              </a:spcAft>
              <a:buFont typeface="Wingdings" panose="05000000000000000000" pitchFamily="2" charset="2"/>
              <a:buChar char="Ø"/>
            </a:pPr>
            <a:endParaRPr lang="fr-FR" sz="1000" dirty="0">
              <a:latin typeface="Calibri" panose="020F0502020204030204" pitchFamily="34" charset="0"/>
              <a:cs typeface="Times New Roman" panose="02020603050405020304" pitchFamily="18" charset="0"/>
            </a:endParaRPr>
          </a:p>
          <a:p>
            <a:pPr lvl="1" algn="just">
              <a:spcBef>
                <a:spcPts val="300"/>
              </a:spcBef>
              <a:spcAft>
                <a:spcPts val="300"/>
              </a:spcAft>
            </a:pPr>
            <a:r>
              <a:rPr lang="fr-FR" sz="1000" b="1" u="sng" dirty="0">
                <a:latin typeface="Calibri" panose="020F0502020204030204" pitchFamily="34" charset="0"/>
                <a:cs typeface="Times New Roman" panose="02020603050405020304" pitchFamily="18" charset="0"/>
              </a:rPr>
              <a:t>La gestion de la liste d’attente</a:t>
            </a:r>
          </a:p>
          <a:p>
            <a:pPr algn="just">
              <a:spcBef>
                <a:spcPts val="300"/>
              </a:spcBef>
              <a:spcAft>
                <a:spcPts val="300"/>
              </a:spcAft>
            </a:pPr>
            <a:r>
              <a:rPr lang="fr-FR" sz="1000" dirty="0">
                <a:latin typeface="Calibri" panose="020F0502020204030204" pitchFamily="34" charset="0"/>
                <a:cs typeface="Times New Roman" panose="02020603050405020304" pitchFamily="18" charset="0"/>
              </a:rPr>
              <a:t>La MDPH de l’Oise recommande des critères d’admission priorisés comme suit  :</a:t>
            </a:r>
          </a:p>
          <a:p>
            <a:pPr marL="171450" indent="-171450" algn="just">
              <a:spcBef>
                <a:spcPts val="300"/>
              </a:spcBef>
              <a:spcAft>
                <a:spcPts val="300"/>
              </a:spcAft>
              <a:buFont typeface="Wingdings" panose="05000000000000000000" pitchFamily="2" charset="2"/>
              <a:buChar char="Ø"/>
            </a:pPr>
            <a:r>
              <a:rPr lang="fr-FR" sz="1000" dirty="0">
                <a:latin typeface="Calibri" panose="020F0502020204030204" pitchFamily="34" charset="0"/>
                <a:cs typeface="Times New Roman" panose="02020603050405020304" pitchFamily="18" charset="0"/>
              </a:rPr>
              <a:t>La date de la première commission départementale de la MDPH de l’enfant (validité nationale) </a:t>
            </a:r>
          </a:p>
          <a:p>
            <a:pPr marL="171450" indent="-171450" algn="just">
              <a:spcBef>
                <a:spcPts val="300"/>
              </a:spcBef>
              <a:spcAft>
                <a:spcPts val="300"/>
              </a:spcAft>
              <a:buFont typeface="Wingdings" panose="05000000000000000000" pitchFamily="2" charset="2"/>
              <a:buChar char="Ø"/>
            </a:pPr>
            <a:r>
              <a:rPr lang="fr-FR" sz="1000" dirty="0">
                <a:latin typeface="Calibri" panose="020F0502020204030204" pitchFamily="34" charset="0"/>
                <a:cs typeface="Times New Roman" panose="02020603050405020304" pitchFamily="18" charset="0"/>
              </a:rPr>
              <a:t>L’âge du jeune demandeur : une priorité est donnée aux tout petits (0-3ans) afin de mettre en place un accompagnement le plus tôt possible (cf. SAFEP)</a:t>
            </a:r>
          </a:p>
          <a:p>
            <a:pPr algn="just">
              <a:spcBef>
                <a:spcPts val="300"/>
              </a:spcBef>
              <a:spcAft>
                <a:spcPts val="300"/>
              </a:spcAft>
            </a:pPr>
            <a:endParaRPr lang="fr-FR" sz="100" dirty="0">
              <a:latin typeface="Calibri" panose="020F0502020204030204" pitchFamily="34" charset="0"/>
              <a:cs typeface="Times New Roman" panose="02020603050405020304" pitchFamily="18" charset="0"/>
            </a:endParaRPr>
          </a:p>
          <a:p>
            <a:pPr algn="just">
              <a:spcBef>
                <a:spcPts val="300"/>
              </a:spcBef>
              <a:spcAft>
                <a:spcPts val="300"/>
              </a:spcAft>
            </a:pPr>
            <a:r>
              <a:rPr lang="fr-FR" sz="1000" dirty="0">
                <a:latin typeface="Calibri" panose="020F0502020204030204" pitchFamily="34" charset="0"/>
                <a:cs typeface="Times New Roman" panose="02020603050405020304" pitchFamily="18" charset="0"/>
              </a:rPr>
              <a:t>Le SAIDV intègre ces dispositions dans sa priorisation d’admission</a:t>
            </a:r>
            <a:r>
              <a:rPr lang="fr-FR" sz="1000" dirty="0">
                <a:solidFill>
                  <a:schemeClr val="bg2">
                    <a:lumMod val="50000"/>
                  </a:schemeClr>
                </a:solidFill>
                <a:latin typeface="Calibri" panose="020F0502020204030204" pitchFamily="34" charset="0"/>
                <a:cs typeface="Times New Roman" panose="02020603050405020304" pitchFamily="18" charset="0"/>
              </a:rPr>
              <a:t>.</a:t>
            </a:r>
          </a:p>
        </p:txBody>
      </p:sp>
      <p:pic>
        <p:nvPicPr>
          <p:cNvPr id="4" name="Image 3">
            <a:extLst>
              <a:ext uri="{FF2B5EF4-FFF2-40B4-BE49-F238E27FC236}">
                <a16:creationId xmlns:a16="http://schemas.microsoft.com/office/drawing/2014/main" id="{E0CB2E81-3B9F-4E6E-A0F5-23F4CC96083D}"/>
              </a:ext>
            </a:extLst>
          </p:cNvPr>
          <p:cNvPicPr>
            <a:picLocks noChangeAspect="1"/>
          </p:cNvPicPr>
          <p:nvPr/>
        </p:nvPicPr>
        <p:blipFill>
          <a:blip r:embed="rId2">
            <a:duotone>
              <a:schemeClr val="bg2">
                <a:shade val="45000"/>
                <a:satMod val="135000"/>
              </a:schemeClr>
              <a:prstClr val="white"/>
            </a:duotone>
          </a:blip>
          <a:stretch>
            <a:fillRect/>
          </a:stretch>
        </p:blipFill>
        <p:spPr>
          <a:xfrm>
            <a:off x="471823" y="1465899"/>
            <a:ext cx="277701" cy="279996"/>
          </a:xfrm>
          <a:prstGeom prst="rect">
            <a:avLst/>
          </a:prstGeom>
        </p:spPr>
      </p:pic>
      <p:sp>
        <p:nvSpPr>
          <p:cNvPr id="2" name="Espace réservé du numéro de diapositive 1">
            <a:extLst>
              <a:ext uri="{FF2B5EF4-FFF2-40B4-BE49-F238E27FC236}">
                <a16:creationId xmlns:a16="http://schemas.microsoft.com/office/drawing/2014/main" id="{D67E26E1-5D45-4D33-8006-4BFB2C9A1A0C}"/>
              </a:ext>
            </a:extLst>
          </p:cNvPr>
          <p:cNvSpPr>
            <a:spLocks noGrp="1"/>
          </p:cNvSpPr>
          <p:nvPr>
            <p:ph type="sldNum" sz="quarter" idx="4"/>
          </p:nvPr>
        </p:nvSpPr>
        <p:spPr/>
        <p:txBody>
          <a:bodyPr/>
          <a:lstStyle/>
          <a:p>
            <a:fld id="{783F95A4-AEF2-4187-971F-58B8102EF8C3}" type="slidenum">
              <a:rPr lang="fr-FR" smtClean="0"/>
              <a:t>21</a:t>
            </a:fld>
            <a:endParaRPr lang="fr-FR" dirty="0"/>
          </a:p>
        </p:txBody>
      </p:sp>
      <p:sp>
        <p:nvSpPr>
          <p:cNvPr id="14" name="Rectangle 13">
            <a:extLst>
              <a:ext uri="{FF2B5EF4-FFF2-40B4-BE49-F238E27FC236}">
                <a16:creationId xmlns:a16="http://schemas.microsoft.com/office/drawing/2014/main" id="{43D063ED-0D45-4112-9CF6-B2CB5E07024C}"/>
              </a:ext>
            </a:extLst>
          </p:cNvPr>
          <p:cNvSpPr/>
          <p:nvPr/>
        </p:nvSpPr>
        <p:spPr>
          <a:xfrm>
            <a:off x="4143638" y="4679155"/>
            <a:ext cx="3171773" cy="3073618"/>
          </a:xfrm>
          <a:prstGeom prst="rect">
            <a:avLst/>
          </a:prstGeom>
          <a:noFill/>
          <a:ln>
            <a:solidFill>
              <a:srgbClr val="013C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fr-FR" sz="1000" b="1" dirty="0">
                <a:solidFill>
                  <a:srgbClr val="013C7E"/>
                </a:solidFill>
              </a:rPr>
              <a:t>Les critères d’admission</a:t>
            </a:r>
          </a:p>
          <a:p>
            <a:pPr lvl="0" algn="just">
              <a:spcBef>
                <a:spcPts val="300"/>
              </a:spcBef>
              <a:spcAft>
                <a:spcPts val="300"/>
              </a:spcAft>
            </a:pPr>
            <a:r>
              <a:rPr lang="fr-FR" sz="1000" dirty="0">
                <a:solidFill>
                  <a:prstClr val="black"/>
                </a:solidFill>
                <a:latin typeface="Calibri" panose="020F0502020204030204" pitchFamily="34" charset="0"/>
                <a:cs typeface="Times New Roman" panose="02020603050405020304" pitchFamily="18" charset="0"/>
              </a:rPr>
              <a:t>Le SAIDV </a:t>
            </a:r>
            <a:r>
              <a:rPr lang="fr-FR" sz="1000" dirty="0">
                <a:solidFill>
                  <a:schemeClr val="tx1"/>
                </a:solidFill>
                <a:latin typeface="Calibri" panose="020F0502020204030204" pitchFamily="34" charset="0"/>
                <a:cs typeface="Times New Roman" panose="02020603050405020304" pitchFamily="18" charset="0"/>
              </a:rPr>
              <a:t>accompagne</a:t>
            </a:r>
            <a:r>
              <a:rPr lang="fr-FR" sz="1000" dirty="0">
                <a:solidFill>
                  <a:prstClr val="black"/>
                </a:solidFill>
                <a:latin typeface="Calibri" panose="020F0502020204030204" pitchFamily="34" charset="0"/>
                <a:cs typeface="Times New Roman" panose="02020603050405020304" pitchFamily="18" charset="0"/>
              </a:rPr>
              <a:t> des jeunes qui répondent aux critères suivants : </a:t>
            </a:r>
          </a:p>
          <a:p>
            <a:pPr marL="171450" lvl="0" indent="-171450" algn="just">
              <a:spcBef>
                <a:spcPts val="300"/>
              </a:spcBef>
              <a:spcAft>
                <a:spcPts val="300"/>
              </a:spcAft>
              <a:buFont typeface="Arial" panose="020B0604020202020204" pitchFamily="34" charset="0"/>
              <a:buChar char="•"/>
            </a:pPr>
            <a:r>
              <a:rPr lang="fr-FR" sz="1000" dirty="0">
                <a:solidFill>
                  <a:prstClr val="black"/>
                </a:solidFill>
                <a:latin typeface="Calibri" panose="020F0502020204030204" pitchFamily="34" charset="0"/>
                <a:cs typeface="Times New Roman" panose="02020603050405020304" pitchFamily="18" charset="0"/>
              </a:rPr>
              <a:t>Une orientation notifiée par la MDPH. </a:t>
            </a:r>
          </a:p>
          <a:p>
            <a:pPr marL="171450" lvl="0" indent="-171450" algn="just">
              <a:spcBef>
                <a:spcPts val="300"/>
              </a:spcBef>
              <a:spcAft>
                <a:spcPts val="300"/>
              </a:spcAft>
              <a:buFont typeface="Arial" panose="020B0604020202020204" pitchFamily="34" charset="0"/>
              <a:buChar char="•"/>
            </a:pPr>
            <a:r>
              <a:rPr lang="fr-FR" sz="1000" dirty="0">
                <a:solidFill>
                  <a:prstClr val="black"/>
                </a:solidFill>
                <a:latin typeface="Calibri" panose="020F0502020204030204" pitchFamily="34" charset="0"/>
                <a:cs typeface="Times New Roman" panose="02020603050405020304" pitchFamily="18" charset="0"/>
              </a:rPr>
              <a:t>Une acuité visuelle égale ou inférieure à 4 dixièmes du meilleur œil corrigé et/ou un champ visuel inférieur à 20°</a:t>
            </a:r>
          </a:p>
          <a:p>
            <a:pPr marL="171450" lvl="0" indent="-171450" algn="just">
              <a:spcBef>
                <a:spcPts val="300"/>
              </a:spcBef>
              <a:spcAft>
                <a:spcPts val="300"/>
              </a:spcAft>
              <a:buFont typeface="Arial" panose="020B0604020202020204" pitchFamily="34" charset="0"/>
              <a:buChar char="•"/>
            </a:pPr>
            <a:r>
              <a:rPr lang="fr-FR" sz="1000" dirty="0">
                <a:solidFill>
                  <a:prstClr val="black"/>
                </a:solidFill>
                <a:latin typeface="Calibri" panose="020F0502020204030204" pitchFamily="34" charset="0"/>
                <a:cs typeface="Times New Roman" panose="02020603050405020304" pitchFamily="18" charset="0"/>
              </a:rPr>
              <a:t>Un âge du jeune allant de 0 à 20 ans</a:t>
            </a:r>
          </a:p>
          <a:p>
            <a:pPr marL="171450" lvl="0" indent="-171450" algn="just">
              <a:spcBef>
                <a:spcPts val="300"/>
              </a:spcBef>
              <a:spcAft>
                <a:spcPts val="300"/>
              </a:spcAft>
              <a:buFont typeface="Arial" panose="020B0604020202020204" pitchFamily="34" charset="0"/>
              <a:buChar char="•"/>
            </a:pPr>
            <a:r>
              <a:rPr lang="fr-FR" sz="1000" dirty="0">
                <a:solidFill>
                  <a:prstClr val="black"/>
                </a:solidFill>
                <a:latin typeface="Calibri" panose="020F0502020204030204" pitchFamily="34" charset="0"/>
                <a:cs typeface="Times New Roman" panose="02020603050405020304" pitchFamily="18" charset="0"/>
              </a:rPr>
              <a:t>Une scolarisation sur le département (sauf exception en cas d’habilitation par l’inspection académique pour sortir du territoire) </a:t>
            </a:r>
          </a:p>
          <a:p>
            <a:pPr marL="171450" lvl="0" indent="-171450" algn="just">
              <a:spcBef>
                <a:spcPts val="300"/>
              </a:spcBef>
              <a:spcAft>
                <a:spcPts val="300"/>
              </a:spcAft>
              <a:buFont typeface="Arial" panose="020B0604020202020204" pitchFamily="34" charset="0"/>
              <a:buChar char="•"/>
            </a:pPr>
            <a:r>
              <a:rPr lang="fr-FR" sz="1000" dirty="0">
                <a:solidFill>
                  <a:prstClr val="black"/>
                </a:solidFill>
                <a:latin typeface="Calibri" panose="020F0502020204030204" pitchFamily="34" charset="0"/>
                <a:cs typeface="Times New Roman" panose="02020603050405020304" pitchFamily="18" charset="0"/>
              </a:rPr>
              <a:t>Les jeunes accompagnés peuvent également être porteurs de troubles associés et bénéficier d’une double notification de façon à être accompagnés par d’autres structures. </a:t>
            </a:r>
          </a:p>
        </p:txBody>
      </p:sp>
      <p:pic>
        <p:nvPicPr>
          <p:cNvPr id="6" name="Image 5">
            <a:extLst>
              <a:ext uri="{FF2B5EF4-FFF2-40B4-BE49-F238E27FC236}">
                <a16:creationId xmlns:a16="http://schemas.microsoft.com/office/drawing/2014/main" id="{405C3377-2A7A-4483-8C21-6F2BEC4A49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9767" y="4200674"/>
            <a:ext cx="382774" cy="382774"/>
          </a:xfrm>
          <a:prstGeom prst="rect">
            <a:avLst/>
          </a:prstGeom>
        </p:spPr>
      </p:pic>
      <p:pic>
        <p:nvPicPr>
          <p:cNvPr id="5" name="Image 4">
            <a:extLst>
              <a:ext uri="{FF2B5EF4-FFF2-40B4-BE49-F238E27FC236}">
                <a16:creationId xmlns:a16="http://schemas.microsoft.com/office/drawing/2014/main" id="{94F3A6CF-7658-4635-B8B0-039428273A4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07831" y="2141825"/>
            <a:ext cx="271614" cy="271614"/>
          </a:xfrm>
          <a:prstGeom prst="rect">
            <a:avLst/>
          </a:prstGeom>
        </p:spPr>
      </p:pic>
      <p:sp>
        <p:nvSpPr>
          <p:cNvPr id="3" name="ZoneTexte 2">
            <a:extLst>
              <a:ext uri="{FF2B5EF4-FFF2-40B4-BE49-F238E27FC236}">
                <a16:creationId xmlns:a16="http://schemas.microsoft.com/office/drawing/2014/main" id="{B9F049EB-1D34-4FA8-ABB7-59E7CB6D436C}"/>
              </a:ext>
            </a:extLst>
          </p:cNvPr>
          <p:cNvSpPr txBox="1"/>
          <p:nvPr/>
        </p:nvSpPr>
        <p:spPr>
          <a:xfrm>
            <a:off x="800113" y="1440820"/>
            <a:ext cx="2893735" cy="338554"/>
          </a:xfrm>
          <a:prstGeom prst="rect">
            <a:avLst/>
          </a:prstGeom>
          <a:noFill/>
        </p:spPr>
        <p:txBody>
          <a:bodyPr wrap="square" rtlCol="0">
            <a:spAutoFit/>
          </a:bodyPr>
          <a:lstStyle/>
          <a:p>
            <a:r>
              <a:rPr lang="fr-FR" sz="1600" dirty="0">
                <a:solidFill>
                  <a:srgbClr val="E7E6E6">
                    <a:lumMod val="50000"/>
                  </a:srgbClr>
                </a:solidFill>
              </a:rPr>
              <a:t>La procédure d’admission</a:t>
            </a:r>
            <a:endParaRPr lang="fr-FR" sz="1600" dirty="0"/>
          </a:p>
        </p:txBody>
      </p:sp>
      <p:sp>
        <p:nvSpPr>
          <p:cNvPr id="18" name="ZoneTexte 17">
            <a:extLst>
              <a:ext uri="{FF2B5EF4-FFF2-40B4-BE49-F238E27FC236}">
                <a16:creationId xmlns:a16="http://schemas.microsoft.com/office/drawing/2014/main" id="{C85223E1-F00A-44F5-A088-BEBCDAC9FEA7}"/>
              </a:ext>
            </a:extLst>
          </p:cNvPr>
          <p:cNvSpPr txBox="1">
            <a:spLocks/>
          </p:cNvSpPr>
          <p:nvPr/>
        </p:nvSpPr>
        <p:spPr>
          <a:xfrm>
            <a:off x="1027941" y="123461"/>
            <a:ext cx="6039507" cy="1088572"/>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L’accompagnement proposé</a:t>
            </a:r>
          </a:p>
        </p:txBody>
      </p:sp>
      <p:sp>
        <p:nvSpPr>
          <p:cNvPr id="19" name="Rectangle : avec coin arrondi et coin rogné en haut 18">
            <a:extLst>
              <a:ext uri="{FF2B5EF4-FFF2-40B4-BE49-F238E27FC236}">
                <a16:creationId xmlns:a16="http://schemas.microsoft.com/office/drawing/2014/main" id="{27208AE7-7D07-44C0-8ED4-0DD47928F906}"/>
              </a:ext>
            </a:extLst>
          </p:cNvPr>
          <p:cNvSpPr/>
          <p:nvPr/>
        </p:nvSpPr>
        <p:spPr>
          <a:xfrm rot="5400000">
            <a:off x="131406" y="240767"/>
            <a:ext cx="941209" cy="837994"/>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Tree>
    <p:extLst>
      <p:ext uri="{BB962C8B-B14F-4D97-AF65-F5344CB8AC3E}">
        <p14:creationId xmlns:p14="http://schemas.microsoft.com/office/powerpoint/2010/main" val="390217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0EE42B62-A6C7-4C64-BB8B-9E3417134C68}"/>
              </a:ext>
            </a:extLst>
          </p:cNvPr>
          <p:cNvSpPr>
            <a:spLocks noChangeAspect="1"/>
          </p:cNvSpPr>
          <p:nvPr/>
        </p:nvSpPr>
        <p:spPr>
          <a:xfrm>
            <a:off x="381848" y="1385449"/>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5D70184-DB79-4347-B2ED-DC7ADC3D17DD}"/>
              </a:ext>
            </a:extLst>
          </p:cNvPr>
          <p:cNvSpPr>
            <a:spLocks/>
          </p:cNvSpPr>
          <p:nvPr/>
        </p:nvSpPr>
        <p:spPr>
          <a:xfrm>
            <a:off x="381848" y="1891678"/>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94F7393-1B82-4DD1-A3F1-512ECAF370B8}"/>
              </a:ext>
            </a:extLst>
          </p:cNvPr>
          <p:cNvSpPr/>
          <p:nvPr/>
        </p:nvSpPr>
        <p:spPr>
          <a:xfrm>
            <a:off x="364020" y="1431863"/>
            <a:ext cx="6821828" cy="8482845"/>
          </a:xfrm>
          <a:prstGeom prst="rect">
            <a:avLst/>
          </a:prstGeom>
        </p:spPr>
        <p:txBody>
          <a:bodyPr wrap="square" numCol="2" spcCol="360000">
            <a:noAutofit/>
          </a:bodyPr>
          <a:lstStyle/>
          <a:p>
            <a:pPr algn="just">
              <a:spcBef>
                <a:spcPts val="300"/>
              </a:spcBef>
              <a:spcAft>
                <a:spcPts val="300"/>
              </a:spcAft>
            </a:pPr>
            <a:r>
              <a:rPr lang="fr-FR" sz="1600" dirty="0">
                <a:solidFill>
                  <a:srgbClr val="E7E6E6">
                    <a:lumMod val="50000"/>
                  </a:srgbClr>
                </a:solidFill>
              </a:rPr>
              <a:t>	La procédure d’admission (suite)</a:t>
            </a:r>
            <a:endParaRPr lang="fr-FR" sz="1200" b="1" i="1" dirty="0">
              <a:solidFill>
                <a:srgbClr val="2E75B6"/>
              </a:solidFill>
              <a:latin typeface="Calibri" panose="020F0502020204030204" pitchFamily="34" charset="0"/>
              <a:cs typeface="Times New Roman" panose="02020603050405020304" pitchFamily="18" charset="0"/>
            </a:endParaRPr>
          </a:p>
          <a:p>
            <a:pPr algn="just">
              <a:spcBef>
                <a:spcPts val="300"/>
              </a:spcBef>
              <a:spcAft>
                <a:spcPts val="300"/>
              </a:spcAft>
            </a:pPr>
            <a:endParaRPr lang="fr-FR" sz="100" dirty="0">
              <a:latin typeface="Calibri" panose="020F0502020204030204" pitchFamily="34" charset="0"/>
              <a:cs typeface="Times New Roman" panose="02020603050405020304" pitchFamily="18" charset="0"/>
            </a:endParaRPr>
          </a:p>
          <a:p>
            <a:pPr lvl="1" algn="just">
              <a:spcBef>
                <a:spcPts val="300"/>
              </a:spcBef>
              <a:spcAft>
                <a:spcPts val="300"/>
              </a:spcAft>
            </a:pPr>
            <a:endParaRPr lang="fr-FR" sz="600" b="1" u="sng" dirty="0">
              <a:latin typeface="Calibri" panose="020F0502020204030204" pitchFamily="34" charset="0"/>
              <a:cs typeface="Times New Roman" panose="02020603050405020304" pitchFamily="18" charset="0"/>
            </a:endParaRPr>
          </a:p>
          <a:p>
            <a:pPr lvl="1" algn="just">
              <a:spcBef>
                <a:spcPts val="300"/>
              </a:spcBef>
              <a:spcAft>
                <a:spcPts val="300"/>
              </a:spcAft>
            </a:pPr>
            <a:r>
              <a:rPr lang="fr-FR" sz="1000" b="1" u="sng" dirty="0">
                <a:latin typeface="Calibri" panose="020F0502020204030204" pitchFamily="34" charset="0"/>
                <a:cs typeface="Times New Roman" panose="02020603050405020304" pitchFamily="18" charset="0"/>
              </a:rPr>
              <a:t>Le recueil des besoins et la relation avec l’équipe</a:t>
            </a:r>
            <a:endParaRPr lang="fr-FR" sz="1000" dirty="0">
              <a:latin typeface="Calibri" panose="020F0502020204030204" pitchFamily="34" charset="0"/>
              <a:cs typeface="Times New Roman" panose="02020603050405020304" pitchFamily="18" charset="0"/>
            </a:endParaRPr>
          </a:p>
          <a:p>
            <a:pPr lvl="0" algn="just">
              <a:spcBef>
                <a:spcPts val="300"/>
              </a:spcBef>
              <a:spcAft>
                <a:spcPts val="300"/>
              </a:spcAft>
            </a:pPr>
            <a:r>
              <a:rPr lang="fr-FR" sz="1000" dirty="0">
                <a:latin typeface="Calibri" panose="020F0502020204030204" pitchFamily="34" charset="0"/>
                <a:cs typeface="Times New Roman" panose="02020603050405020304" pitchFamily="18" charset="0"/>
              </a:rPr>
              <a:t>A partir de la notification MDPH et de l’acceptation des parents, un projet individuel d’accompagnement est co-construit entre le jeune, sa famille, et les professionnels du SAIDV.</a:t>
            </a:r>
          </a:p>
          <a:p>
            <a:pPr lvl="0" algn="just">
              <a:spcBef>
                <a:spcPts val="300"/>
              </a:spcBef>
              <a:spcAft>
                <a:spcPts val="300"/>
              </a:spcAft>
            </a:pPr>
            <a:r>
              <a:rPr lang="fr-FR" sz="1000" dirty="0">
                <a:latin typeface="Calibri" panose="020F0502020204030204" pitchFamily="34" charset="0"/>
                <a:cs typeface="Times New Roman" panose="02020603050405020304" pitchFamily="18" charset="0"/>
              </a:rPr>
              <a:t>Des rencontres pluriprofessionnelles ou individuelles sont organisées pour répondre au mieux au rythme de l’enfant et pour assurer un suivi conforme au projet.</a:t>
            </a:r>
          </a:p>
          <a:p>
            <a:pPr algn="just">
              <a:spcBef>
                <a:spcPts val="300"/>
              </a:spcBef>
              <a:spcAft>
                <a:spcPts val="300"/>
              </a:spcAft>
            </a:pPr>
            <a:endParaRPr lang="fr-FR" sz="1000" dirty="0">
              <a:solidFill>
                <a:schemeClr val="bg2">
                  <a:lumMod val="50000"/>
                </a:schemeClr>
              </a:solidFill>
              <a:latin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E0CB2E81-3B9F-4E6E-A0F5-23F4CC96083D}"/>
              </a:ext>
            </a:extLst>
          </p:cNvPr>
          <p:cNvPicPr>
            <a:picLocks noChangeAspect="1"/>
          </p:cNvPicPr>
          <p:nvPr/>
        </p:nvPicPr>
        <p:blipFill>
          <a:blip r:embed="rId2">
            <a:duotone>
              <a:schemeClr val="bg2">
                <a:shade val="45000"/>
                <a:satMod val="135000"/>
              </a:schemeClr>
              <a:prstClr val="white"/>
            </a:duotone>
          </a:blip>
          <a:stretch>
            <a:fillRect/>
          </a:stretch>
        </p:blipFill>
        <p:spPr>
          <a:xfrm>
            <a:off x="471823" y="1465899"/>
            <a:ext cx="277701" cy="279996"/>
          </a:xfrm>
          <a:prstGeom prst="rect">
            <a:avLst/>
          </a:prstGeom>
        </p:spPr>
      </p:pic>
      <p:sp>
        <p:nvSpPr>
          <p:cNvPr id="2" name="Espace réservé du numéro de diapositive 1">
            <a:extLst>
              <a:ext uri="{FF2B5EF4-FFF2-40B4-BE49-F238E27FC236}">
                <a16:creationId xmlns:a16="http://schemas.microsoft.com/office/drawing/2014/main" id="{D67E26E1-5D45-4D33-8006-4BFB2C9A1A0C}"/>
              </a:ext>
            </a:extLst>
          </p:cNvPr>
          <p:cNvSpPr>
            <a:spLocks noGrp="1"/>
          </p:cNvSpPr>
          <p:nvPr>
            <p:ph type="sldNum" sz="quarter" idx="4"/>
          </p:nvPr>
        </p:nvSpPr>
        <p:spPr/>
        <p:txBody>
          <a:bodyPr/>
          <a:lstStyle/>
          <a:p>
            <a:fld id="{783F95A4-AEF2-4187-971F-58B8102EF8C3}" type="slidenum">
              <a:rPr lang="fr-FR" smtClean="0"/>
              <a:t>22</a:t>
            </a:fld>
            <a:endParaRPr lang="fr-FR" dirty="0"/>
          </a:p>
        </p:txBody>
      </p:sp>
      <p:sp>
        <p:nvSpPr>
          <p:cNvPr id="14" name="Rectangle 13">
            <a:extLst>
              <a:ext uri="{FF2B5EF4-FFF2-40B4-BE49-F238E27FC236}">
                <a16:creationId xmlns:a16="http://schemas.microsoft.com/office/drawing/2014/main" id="{43D063ED-0D45-4112-9CF6-B2CB5E07024C}"/>
              </a:ext>
            </a:extLst>
          </p:cNvPr>
          <p:cNvSpPr/>
          <p:nvPr/>
        </p:nvSpPr>
        <p:spPr>
          <a:xfrm>
            <a:off x="4087264" y="1745895"/>
            <a:ext cx="3171773" cy="2330804"/>
          </a:xfrm>
          <a:prstGeom prst="rect">
            <a:avLst/>
          </a:prstGeom>
          <a:noFill/>
          <a:ln>
            <a:solidFill>
              <a:srgbClr val="013C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fr-FR" sz="1000" b="1" dirty="0">
                <a:solidFill>
                  <a:srgbClr val="013C7E"/>
                </a:solidFill>
              </a:rPr>
              <a:t>Les référents du jeune</a:t>
            </a:r>
          </a:p>
          <a:p>
            <a:pPr lvl="0" algn="just">
              <a:spcBef>
                <a:spcPts val="300"/>
              </a:spcBef>
              <a:spcAft>
                <a:spcPts val="300"/>
              </a:spcAft>
            </a:pPr>
            <a:r>
              <a:rPr lang="fr-FR" sz="1000" dirty="0">
                <a:solidFill>
                  <a:prstClr val="black"/>
                </a:solidFill>
                <a:latin typeface="Calibri" panose="020F0502020204030204" pitchFamily="34" charset="0"/>
                <a:cs typeface="Times New Roman" panose="02020603050405020304" pitchFamily="18" charset="0"/>
              </a:rPr>
              <a:t>Un système de référents tripartite est mis en place autour de l’enfant dès son admission afin d’assurer une pleine personnalisation de son suivi. </a:t>
            </a:r>
          </a:p>
          <a:p>
            <a:pPr lvl="0" algn="just">
              <a:spcBef>
                <a:spcPts val="300"/>
              </a:spcBef>
              <a:spcAft>
                <a:spcPts val="300"/>
              </a:spcAft>
            </a:pPr>
            <a:r>
              <a:rPr lang="fr-FR" sz="1000" dirty="0">
                <a:solidFill>
                  <a:prstClr val="black"/>
                </a:solidFill>
                <a:latin typeface="Calibri" panose="020F0502020204030204" pitchFamily="34" charset="0"/>
                <a:cs typeface="Times New Roman" panose="02020603050405020304" pitchFamily="18" charset="0"/>
              </a:rPr>
              <a:t>Chaque jeune dispose de plusieurs référents : </a:t>
            </a:r>
          </a:p>
          <a:p>
            <a:pPr marL="171450" indent="-171450" algn="just">
              <a:spcBef>
                <a:spcPts val="300"/>
              </a:spcBef>
              <a:spcAft>
                <a:spcPts val="300"/>
              </a:spcAft>
              <a:buFont typeface="Arial" panose="020B0604020202020204" pitchFamily="34" charset="0"/>
              <a:buChar char="•"/>
            </a:pPr>
            <a:r>
              <a:rPr lang="fr-FR" sz="1000" b="1" dirty="0">
                <a:solidFill>
                  <a:prstClr val="black"/>
                </a:solidFill>
                <a:latin typeface="Calibri" panose="020F0502020204030204" pitchFamily="34" charset="0"/>
                <a:cs typeface="Times New Roman" panose="02020603050405020304" pitchFamily="18" charset="0"/>
              </a:rPr>
              <a:t>Un référent de projet,</a:t>
            </a:r>
            <a:r>
              <a:rPr lang="fr-FR" sz="1000" dirty="0">
                <a:solidFill>
                  <a:prstClr val="black"/>
                </a:solidFill>
                <a:latin typeface="Calibri" panose="020F0502020204030204" pitchFamily="34" charset="0"/>
                <a:cs typeface="Times New Roman" panose="02020603050405020304" pitchFamily="18" charset="0"/>
              </a:rPr>
              <a:t> interlocuteur privilégié de la famille, en charge du suivi rapproché du PIA</a:t>
            </a:r>
          </a:p>
          <a:p>
            <a:pPr marL="171450" indent="-171450" algn="just">
              <a:spcBef>
                <a:spcPts val="300"/>
              </a:spcBef>
              <a:spcAft>
                <a:spcPts val="300"/>
              </a:spcAft>
              <a:buFont typeface="Arial" panose="020B0604020202020204" pitchFamily="34" charset="0"/>
              <a:buChar char="•"/>
            </a:pPr>
            <a:r>
              <a:rPr lang="fr-FR" sz="1000" b="1" dirty="0">
                <a:solidFill>
                  <a:prstClr val="black"/>
                </a:solidFill>
                <a:latin typeface="Calibri" panose="020F0502020204030204" pitchFamily="34" charset="0"/>
                <a:cs typeface="Times New Roman" panose="02020603050405020304" pitchFamily="18" charset="0"/>
              </a:rPr>
              <a:t>Un référent psychologue, </a:t>
            </a:r>
            <a:r>
              <a:rPr lang="fr-FR" sz="1000" dirty="0">
                <a:solidFill>
                  <a:prstClr val="black"/>
                </a:solidFill>
                <a:latin typeface="Calibri" panose="020F0502020204030204" pitchFamily="34" charset="0"/>
                <a:cs typeface="Times New Roman" panose="02020603050405020304" pitchFamily="18" charset="0"/>
              </a:rPr>
              <a:t>en charge d’un suivi personnalisé sur toutes les questions psychologiques</a:t>
            </a:r>
          </a:p>
          <a:p>
            <a:pPr marL="171450" indent="-171450" algn="just">
              <a:spcBef>
                <a:spcPts val="300"/>
              </a:spcBef>
              <a:spcAft>
                <a:spcPts val="300"/>
              </a:spcAft>
              <a:buFont typeface="Arial" panose="020B0604020202020204" pitchFamily="34" charset="0"/>
              <a:buChar char="•"/>
            </a:pPr>
            <a:r>
              <a:rPr lang="fr-FR" sz="1000" b="1" dirty="0">
                <a:solidFill>
                  <a:prstClr val="black"/>
                </a:solidFill>
                <a:latin typeface="Calibri" panose="020F0502020204030204" pitchFamily="34" charset="0"/>
                <a:cs typeface="Times New Roman" panose="02020603050405020304" pitchFamily="18" charset="0"/>
              </a:rPr>
              <a:t>Un référent pédagogique </a:t>
            </a:r>
            <a:r>
              <a:rPr lang="fr-FR" sz="1000" dirty="0">
                <a:solidFill>
                  <a:prstClr val="black"/>
                </a:solidFill>
                <a:latin typeface="Calibri" panose="020F0502020204030204" pitchFamily="34" charset="0"/>
                <a:cs typeface="Times New Roman" panose="02020603050405020304" pitchFamily="18" charset="0"/>
              </a:rPr>
              <a:t>(un enseignant spécialisé), assure le lien avec l’établissement scolaire du jeune</a:t>
            </a:r>
          </a:p>
        </p:txBody>
      </p:sp>
      <p:pic>
        <p:nvPicPr>
          <p:cNvPr id="10" name="Image 9">
            <a:extLst>
              <a:ext uri="{FF2B5EF4-FFF2-40B4-BE49-F238E27FC236}">
                <a16:creationId xmlns:a16="http://schemas.microsoft.com/office/drawing/2014/main" id="{FCBE45C4-8C6D-4A04-B235-C366AF53ED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7209" y="1968573"/>
            <a:ext cx="327890" cy="301327"/>
          </a:xfrm>
          <a:prstGeom prst="rect">
            <a:avLst/>
          </a:prstGeom>
        </p:spPr>
      </p:pic>
      <p:sp>
        <p:nvSpPr>
          <p:cNvPr id="20" name="Rectangle 19">
            <a:extLst>
              <a:ext uri="{FF2B5EF4-FFF2-40B4-BE49-F238E27FC236}">
                <a16:creationId xmlns:a16="http://schemas.microsoft.com/office/drawing/2014/main" id="{39D24355-245C-4C4E-AF02-836C879C0047}"/>
              </a:ext>
            </a:extLst>
          </p:cNvPr>
          <p:cNvSpPr/>
          <p:nvPr/>
        </p:nvSpPr>
        <p:spPr>
          <a:xfrm>
            <a:off x="363847" y="3749884"/>
            <a:ext cx="3438000" cy="1565688"/>
          </a:xfrm>
          <a:prstGeom prst="rect">
            <a:avLst/>
          </a:prstGeom>
          <a:solidFill>
            <a:srgbClr val="F2F2F2"/>
          </a:solidFill>
          <a:ln>
            <a:solidFill>
              <a:schemeClr val="tx1"/>
            </a:solidFill>
          </a:ln>
        </p:spPr>
        <p:txBody>
          <a:bodyPr wrap="square" numCol="1" spcCol="360000">
            <a:noAutofit/>
          </a:bodyPr>
          <a:lstStyle/>
          <a:p>
            <a:pPr>
              <a:spcAft>
                <a:spcPts val="600"/>
              </a:spcAft>
            </a:pPr>
            <a:r>
              <a:rPr lang="fr-FR" sz="1000" b="1" dirty="0">
                <a:solidFill>
                  <a:srgbClr val="013C7E"/>
                </a:solidFill>
              </a:rPr>
              <a:t>Orientations 2021-2025 : </a:t>
            </a:r>
          </a:p>
          <a:p>
            <a:pPr marL="171450" indent="-171450" algn="just">
              <a:spcAft>
                <a:spcPts val="300"/>
              </a:spcAft>
              <a:buFont typeface="Arial" panose="020B0604020202020204" pitchFamily="34" charset="0"/>
              <a:buChar char="•"/>
            </a:pPr>
            <a:r>
              <a:rPr lang="fr-FR" sz="1000" dirty="0">
                <a:solidFill>
                  <a:schemeClr val="bg1">
                    <a:lumMod val="50000"/>
                  </a:schemeClr>
                </a:solidFill>
              </a:rPr>
              <a:t>Poursuivre la prise de contact systématique des parents dès réception d'une notification MDPH pour les accompagner davantage sur ce temps difficile qui peut suivre  l’annonce d’un handicap.</a:t>
            </a:r>
          </a:p>
          <a:p>
            <a:pPr marL="171450" indent="-171450" algn="just">
              <a:spcAft>
                <a:spcPts val="300"/>
              </a:spcAft>
              <a:buFont typeface="Arial" panose="020B0604020202020204" pitchFamily="34" charset="0"/>
              <a:buChar char="•"/>
            </a:pPr>
            <a:r>
              <a:rPr lang="fr-FR" sz="1000" dirty="0">
                <a:solidFill>
                  <a:schemeClr val="bg1">
                    <a:lumMod val="50000"/>
                  </a:schemeClr>
                </a:solidFill>
              </a:rPr>
              <a:t>S’inscrire dans le dispositif « via-trajectoire » pour élargir au mieux les admissions territoriales et réduire les délais d’admission.</a:t>
            </a:r>
          </a:p>
          <a:p>
            <a:pPr>
              <a:spcAft>
                <a:spcPts val="300"/>
              </a:spcAft>
            </a:pPr>
            <a:endParaRPr lang="fr-FR" sz="1000" dirty="0">
              <a:solidFill>
                <a:srgbClr val="E7E6E6">
                  <a:lumMod val="50000"/>
                </a:srgbClr>
              </a:solidFill>
            </a:endParaRPr>
          </a:p>
        </p:txBody>
      </p:sp>
      <p:sp>
        <p:nvSpPr>
          <p:cNvPr id="23" name="ZoneTexte 22">
            <a:extLst>
              <a:ext uri="{FF2B5EF4-FFF2-40B4-BE49-F238E27FC236}">
                <a16:creationId xmlns:a16="http://schemas.microsoft.com/office/drawing/2014/main" id="{DC03DB38-B778-4B42-BF8C-A4762432C70A}"/>
              </a:ext>
            </a:extLst>
          </p:cNvPr>
          <p:cNvSpPr txBox="1"/>
          <p:nvPr/>
        </p:nvSpPr>
        <p:spPr>
          <a:xfrm>
            <a:off x="1196367" y="1062884"/>
            <a:ext cx="3252365" cy="338554"/>
          </a:xfrm>
          <a:prstGeom prst="rect">
            <a:avLst/>
          </a:prstGeom>
          <a:noFill/>
        </p:spPr>
        <p:txBody>
          <a:bodyPr wrap="none" rtlCol="0">
            <a:spAutoFit/>
          </a:bodyPr>
          <a:lstStyle/>
          <a:p>
            <a:r>
              <a:rPr lang="fr-FR" sz="1600" b="1" kern="0" dirty="0">
                <a:solidFill>
                  <a:srgbClr val="013C7E"/>
                </a:solidFill>
              </a:rPr>
              <a:t>3.2. </a:t>
            </a:r>
            <a:r>
              <a:rPr lang="fr-FR" sz="1600" b="1" i="1" u="sng" dirty="0">
                <a:solidFill>
                  <a:srgbClr val="013C7E"/>
                </a:solidFill>
              </a:rPr>
              <a:t>Le parcours d’accompagnement</a:t>
            </a:r>
          </a:p>
        </p:txBody>
      </p:sp>
      <p:sp>
        <p:nvSpPr>
          <p:cNvPr id="24" name="ZoneTexte 23">
            <a:extLst>
              <a:ext uri="{FF2B5EF4-FFF2-40B4-BE49-F238E27FC236}">
                <a16:creationId xmlns:a16="http://schemas.microsoft.com/office/drawing/2014/main" id="{A65EEE2A-B464-486C-87EF-BD5B1722C1CA}"/>
              </a:ext>
            </a:extLst>
          </p:cNvPr>
          <p:cNvSpPr txBox="1">
            <a:spLocks/>
          </p:cNvSpPr>
          <p:nvPr/>
        </p:nvSpPr>
        <p:spPr>
          <a:xfrm>
            <a:off x="1027941" y="123461"/>
            <a:ext cx="6039507" cy="1088572"/>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L’accompagnement proposé</a:t>
            </a:r>
          </a:p>
        </p:txBody>
      </p:sp>
      <p:sp>
        <p:nvSpPr>
          <p:cNvPr id="25" name="Rectangle : avec coin arrondi et coin rogné en haut 24">
            <a:extLst>
              <a:ext uri="{FF2B5EF4-FFF2-40B4-BE49-F238E27FC236}">
                <a16:creationId xmlns:a16="http://schemas.microsoft.com/office/drawing/2014/main" id="{4938AB41-A0A4-41F2-8E73-630D933F8DAD}"/>
              </a:ext>
            </a:extLst>
          </p:cNvPr>
          <p:cNvSpPr/>
          <p:nvPr/>
        </p:nvSpPr>
        <p:spPr>
          <a:xfrm rot="5400000">
            <a:off x="131406" y="240767"/>
            <a:ext cx="941209" cy="837994"/>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Tree>
    <p:extLst>
      <p:ext uri="{BB962C8B-B14F-4D97-AF65-F5344CB8AC3E}">
        <p14:creationId xmlns:p14="http://schemas.microsoft.com/office/powerpoint/2010/main" val="212968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5D70184-DB79-4347-B2ED-DC7ADC3D17DD}"/>
              </a:ext>
            </a:extLst>
          </p:cNvPr>
          <p:cNvSpPr>
            <a:spLocks/>
          </p:cNvSpPr>
          <p:nvPr/>
        </p:nvSpPr>
        <p:spPr>
          <a:xfrm>
            <a:off x="225624" y="2022919"/>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194F7393-1B82-4DD1-A3F1-512ECAF370B8}"/>
              </a:ext>
            </a:extLst>
          </p:cNvPr>
          <p:cNvSpPr/>
          <p:nvPr/>
        </p:nvSpPr>
        <p:spPr>
          <a:xfrm>
            <a:off x="263316" y="2096082"/>
            <a:ext cx="6804000" cy="7724193"/>
          </a:xfrm>
          <a:prstGeom prst="rect">
            <a:avLst/>
          </a:prstGeom>
        </p:spPr>
        <p:txBody>
          <a:bodyPr wrap="square" numCol="2" spcCol="360000">
            <a:noAutofit/>
          </a:bodyPr>
          <a:lstStyle/>
          <a:p>
            <a:pPr algn="just">
              <a:spcBef>
                <a:spcPts val="300"/>
              </a:spcBef>
              <a:spcAft>
                <a:spcPts val="300"/>
              </a:spcAft>
            </a:pPr>
            <a:r>
              <a:rPr lang="fr-FR" sz="1000" dirty="0">
                <a:latin typeface="Calibri" panose="020F0502020204030204" pitchFamily="34" charset="0"/>
                <a:cs typeface="Times New Roman" panose="02020603050405020304" pitchFamily="18" charset="0"/>
              </a:rPr>
              <a:t>Les équipes élaborent avec les jeunes accueillis, ainsi que leur représentant légal, un projet individualisé d’accompagnement (PIA), conformément à la loi n°2002-2. </a:t>
            </a:r>
          </a:p>
          <a:p>
            <a:pPr algn="just">
              <a:spcAft>
                <a:spcPts val="600"/>
              </a:spcAft>
            </a:pPr>
            <a:r>
              <a:rPr lang="fr-FR" sz="1000" dirty="0">
                <a:latin typeface="Calibri" panose="020F0502020204030204" pitchFamily="34" charset="0"/>
                <a:cs typeface="Times New Roman" panose="02020603050405020304" pitchFamily="18" charset="0"/>
              </a:rPr>
              <a:t>Le PIA constitue le document socle de l’accompagnement du jeune et de la famille. C‘est un outil de coordination qui vise à </a:t>
            </a:r>
            <a:r>
              <a:rPr lang="fr-FR" sz="1000" b="1" dirty="0">
                <a:latin typeface="Calibri" panose="020F0502020204030204" pitchFamily="34" charset="0"/>
                <a:cs typeface="Times New Roman" panose="02020603050405020304" pitchFamily="18" charset="0"/>
              </a:rPr>
              <a:t>formaliser la réponse des professionnels aux besoins et aux attentes des jeunes et de leurs familles/représentants légaux.</a:t>
            </a:r>
          </a:p>
          <a:p>
            <a:pPr algn="just">
              <a:spcBef>
                <a:spcPts val="300"/>
              </a:spcBef>
              <a:spcAft>
                <a:spcPts val="300"/>
              </a:spcAft>
            </a:pPr>
            <a:r>
              <a:rPr lang="fr-FR" sz="1000" b="1" u="sng" dirty="0">
                <a:latin typeface="Calibri" panose="020F0502020204030204" pitchFamily="34" charset="0"/>
                <a:cs typeface="Times New Roman" panose="02020603050405020304" pitchFamily="18" charset="0"/>
              </a:rPr>
              <a:t>Le projet personnalisé est élaboré en plusieurs étapes :</a:t>
            </a:r>
          </a:p>
          <a:p>
            <a:pPr algn="just">
              <a:spcBef>
                <a:spcPts val="300"/>
              </a:spcBef>
              <a:spcAft>
                <a:spcPts val="300"/>
              </a:spcAft>
            </a:pPr>
            <a:endParaRPr lang="fr-FR" sz="1000" b="1" u="sng" dirty="0">
              <a:latin typeface="Calibri" panose="020F0502020204030204" pitchFamily="34" charset="0"/>
              <a:cs typeface="Times New Roman" panose="02020603050405020304" pitchFamily="18" charset="0"/>
            </a:endParaRPr>
          </a:p>
          <a:p>
            <a:pPr algn="just">
              <a:spcBef>
                <a:spcPts val="300"/>
              </a:spcBef>
              <a:spcAft>
                <a:spcPts val="300"/>
              </a:spcAft>
            </a:pPr>
            <a:endParaRPr lang="fr-FR" sz="1000" b="1" u="sng" dirty="0">
              <a:latin typeface="Calibri" panose="020F0502020204030204" pitchFamily="34" charset="0"/>
              <a:cs typeface="Times New Roman" panose="02020603050405020304" pitchFamily="18" charset="0"/>
            </a:endParaRPr>
          </a:p>
          <a:p>
            <a:pPr algn="just">
              <a:spcBef>
                <a:spcPts val="300"/>
              </a:spcBef>
              <a:spcAft>
                <a:spcPts val="300"/>
              </a:spcAft>
            </a:pPr>
            <a:r>
              <a:rPr lang="fr-FR" sz="1000" dirty="0">
                <a:latin typeface="Calibri" panose="020F0502020204030204" pitchFamily="34" charset="0"/>
                <a:cs typeface="Times New Roman" panose="02020603050405020304" pitchFamily="18" charset="0"/>
              </a:rPr>
              <a:t>Cette période permet </a:t>
            </a:r>
            <a:r>
              <a:rPr lang="fr-FR" sz="1000" dirty="0"/>
              <a:t>d’appréhender le jeune et ses besoins, notamment à travers le recueil des bilans réalisés par des professionnels externes au SAIDV (le cas échéant). Les professionnels réalisent également des bilans à l’aide d’outils adaptés aux déficients visuels. Peuvent ainsi être réalisés des bilans : </a:t>
            </a:r>
          </a:p>
          <a:p>
            <a:pPr marL="171450" indent="-171450" algn="just">
              <a:spcBef>
                <a:spcPts val="300"/>
              </a:spcBef>
              <a:spcAft>
                <a:spcPts val="300"/>
              </a:spcAft>
              <a:buFontTx/>
              <a:buChar char="-"/>
            </a:pPr>
            <a:r>
              <a:rPr lang="fr-FR" sz="1000" dirty="0"/>
              <a:t>paramédicaux : orthoptie, ergothérapie, psychomotricité</a:t>
            </a:r>
          </a:p>
          <a:p>
            <a:pPr marL="171450" indent="-171450" algn="just">
              <a:spcBef>
                <a:spcPts val="300"/>
              </a:spcBef>
              <a:spcAft>
                <a:spcPts val="300"/>
              </a:spcAft>
              <a:buFontTx/>
              <a:buChar char="-"/>
            </a:pPr>
            <a:r>
              <a:rPr lang="fr-FR" sz="1000" dirty="0"/>
              <a:t>éducatifs</a:t>
            </a:r>
          </a:p>
          <a:p>
            <a:pPr marL="171450" indent="-171450" algn="just">
              <a:spcBef>
                <a:spcPts val="300"/>
              </a:spcBef>
              <a:spcAft>
                <a:spcPts val="300"/>
              </a:spcAft>
              <a:buFontTx/>
              <a:buChar char="-"/>
            </a:pPr>
            <a:r>
              <a:rPr lang="fr-FR" sz="1000" dirty="0"/>
              <a:t>en locomotion</a:t>
            </a:r>
          </a:p>
          <a:p>
            <a:pPr marL="171450" indent="-171450" algn="just">
              <a:spcBef>
                <a:spcPts val="300"/>
              </a:spcBef>
              <a:spcAft>
                <a:spcPts val="300"/>
              </a:spcAft>
              <a:buFontTx/>
              <a:buChar char="-"/>
            </a:pPr>
            <a:r>
              <a:rPr lang="fr-FR" sz="1000" dirty="0"/>
              <a:t>pédagogiques</a:t>
            </a:r>
          </a:p>
          <a:p>
            <a:pPr marL="171450" indent="-171450" algn="just">
              <a:spcBef>
                <a:spcPts val="300"/>
              </a:spcBef>
              <a:spcAft>
                <a:spcPts val="300"/>
              </a:spcAft>
              <a:buFontTx/>
              <a:buChar char="-"/>
            </a:pPr>
            <a:r>
              <a:rPr lang="fr-FR" sz="1000" dirty="0"/>
              <a:t>psychologiques</a:t>
            </a:r>
          </a:p>
          <a:p>
            <a:pPr algn="just">
              <a:spcBef>
                <a:spcPts val="300"/>
              </a:spcBef>
              <a:spcAft>
                <a:spcPts val="300"/>
              </a:spcAft>
            </a:pPr>
            <a:r>
              <a:rPr lang="fr-FR" sz="1000" dirty="0"/>
              <a:t>Durant cette période, les premiers axes de l’accompagnement défini lors de l’admission sont mis en place. </a:t>
            </a:r>
          </a:p>
          <a:p>
            <a:pPr algn="just">
              <a:spcBef>
                <a:spcPts val="300"/>
              </a:spcBef>
              <a:spcAft>
                <a:spcPts val="300"/>
              </a:spcAft>
            </a:pPr>
            <a:endParaRPr lang="fr-FR" sz="1000" dirty="0"/>
          </a:p>
          <a:p>
            <a:pPr marL="171450" indent="-171450" algn="just">
              <a:spcBef>
                <a:spcPts val="300"/>
              </a:spcBef>
              <a:spcAft>
                <a:spcPts val="300"/>
              </a:spcAft>
              <a:buFontTx/>
              <a:buChar char="-"/>
            </a:pPr>
            <a:endParaRPr lang="fr-FR" sz="1000" dirty="0"/>
          </a:p>
          <a:p>
            <a:pPr algn="just">
              <a:spcBef>
                <a:spcPts val="300"/>
              </a:spcBef>
              <a:spcAft>
                <a:spcPts val="300"/>
              </a:spcAft>
            </a:pPr>
            <a:endParaRPr lang="fr-FR" sz="1000" dirty="0"/>
          </a:p>
          <a:p>
            <a:pPr algn="just">
              <a:spcBef>
                <a:spcPts val="300"/>
              </a:spcBef>
              <a:spcAft>
                <a:spcPts val="300"/>
              </a:spcAft>
            </a:pPr>
            <a:r>
              <a:rPr lang="fr-FR" sz="1000" dirty="0"/>
              <a:t>Ce recueil est réalisé par le référent projet du jeune, le plus souvent au cours d’une rencontre organisée au domicile. Une trame de recueil est utilisée à cette fin par les professionnels.</a:t>
            </a:r>
          </a:p>
          <a:p>
            <a:pPr algn="just">
              <a:spcBef>
                <a:spcPts val="300"/>
              </a:spcBef>
              <a:spcAft>
                <a:spcPts val="300"/>
              </a:spcAft>
            </a:pPr>
            <a:endParaRPr lang="fr-FR" sz="1000" dirty="0"/>
          </a:p>
          <a:p>
            <a:pPr algn="just">
              <a:spcBef>
                <a:spcPts val="300"/>
              </a:spcBef>
              <a:spcAft>
                <a:spcPts val="300"/>
              </a:spcAft>
            </a:pPr>
            <a:endParaRPr lang="fr-FR" sz="1000" dirty="0"/>
          </a:p>
          <a:p>
            <a:pPr algn="just">
              <a:spcBef>
                <a:spcPts val="300"/>
              </a:spcBef>
              <a:spcAft>
                <a:spcPts val="300"/>
              </a:spcAft>
            </a:pPr>
            <a:r>
              <a:rPr lang="fr-FR" sz="1000" dirty="0"/>
              <a:t>Animé par le référent, ce temps permet à l’équipe de mettre en perspective les différents bilans réalisés et d’identifier les besoins et prestations à mettre en œuvre.  Ces conclusions sont intégrées dans le PIA qui permet de </a:t>
            </a:r>
            <a:r>
              <a:rPr lang="fr-FR" sz="1000" b="1" dirty="0"/>
              <a:t>synthétiser une vision pluridisciplinaire et globale du jeune et de ses besoins. </a:t>
            </a:r>
          </a:p>
          <a:p>
            <a:pPr algn="just">
              <a:spcBef>
                <a:spcPts val="300"/>
              </a:spcBef>
            </a:pPr>
            <a:r>
              <a:rPr lang="fr-FR" sz="1000" dirty="0">
                <a:latin typeface="Calibri" panose="020F0502020204030204" pitchFamily="34" charset="0"/>
                <a:cs typeface="Times New Roman" panose="02020603050405020304" pitchFamily="18" charset="0"/>
              </a:rPr>
              <a:t>La réunion est organisée en présence du référent projet, le plus souvent accompagné par le référent psychologue ou un autre professionnel.</a:t>
            </a:r>
          </a:p>
          <a:p>
            <a:pPr algn="just">
              <a:spcBef>
                <a:spcPts val="300"/>
              </a:spcBef>
            </a:pPr>
            <a:r>
              <a:rPr lang="fr-FR" sz="1000" dirty="0">
                <a:latin typeface="Calibri" panose="020F0502020204030204" pitchFamily="34" charset="0"/>
                <a:cs typeface="Times New Roman" panose="02020603050405020304" pitchFamily="18" charset="0"/>
              </a:rPr>
              <a:t>Cette réunion permet de </a:t>
            </a:r>
            <a:r>
              <a:rPr lang="fr-FR" sz="1000" b="1" dirty="0">
                <a:latin typeface="Calibri" panose="020F0502020204030204" pitchFamily="34" charset="0"/>
                <a:cs typeface="Times New Roman" panose="02020603050405020304" pitchFamily="18" charset="0"/>
              </a:rPr>
              <a:t>présenter les pistes de travail élaborées en réunion préprojet et de les ajuster au regard des remarques de la famille et/ou du jeune. </a:t>
            </a:r>
          </a:p>
          <a:p>
            <a:pPr algn="just">
              <a:spcBef>
                <a:spcPts val="300"/>
              </a:spcBef>
            </a:pPr>
            <a:r>
              <a:rPr lang="fr-FR" sz="1000" dirty="0">
                <a:latin typeface="Calibri" panose="020F0502020204030204" pitchFamily="34" charset="0"/>
                <a:cs typeface="Times New Roman" panose="02020603050405020304" pitchFamily="18" charset="0"/>
              </a:rPr>
              <a:t>Les référents et les parents signent le projet personnalisé ; le jeune est invité également à le signer.</a:t>
            </a:r>
          </a:p>
          <a:p>
            <a:pPr algn="just">
              <a:spcBef>
                <a:spcPts val="300"/>
              </a:spcBef>
            </a:pPr>
            <a:r>
              <a:rPr lang="fr-FR" sz="1000" dirty="0">
                <a:latin typeface="Calibri" panose="020F0502020204030204" pitchFamily="34" charset="0"/>
                <a:cs typeface="Times New Roman" panose="02020603050405020304" pitchFamily="18" charset="0"/>
              </a:rPr>
              <a:t>L’équipe est informée des ajustements, demandes des proches, etc. lors de la réunion d’équipe qui suit cette rencontre.</a:t>
            </a:r>
          </a:p>
          <a:p>
            <a:pPr algn="just">
              <a:spcBef>
                <a:spcPts val="300"/>
              </a:spcBef>
            </a:pPr>
            <a:endParaRPr lang="fr-FR" sz="1000" dirty="0">
              <a:latin typeface="Calibri" panose="020F0502020204030204" pitchFamily="34" charset="0"/>
              <a:cs typeface="Times New Roman" panose="02020603050405020304" pitchFamily="18" charset="0"/>
            </a:endParaRPr>
          </a:p>
          <a:p>
            <a:pPr algn="just">
              <a:spcBef>
                <a:spcPts val="300"/>
              </a:spcBef>
            </a:pPr>
            <a:endParaRPr lang="fr-FR" sz="1000" dirty="0">
              <a:latin typeface="Calibri" panose="020F0502020204030204" pitchFamily="34" charset="0"/>
              <a:cs typeface="Times New Roman" panose="02020603050405020304" pitchFamily="18" charset="0"/>
            </a:endParaRPr>
          </a:p>
          <a:p>
            <a:pPr algn="just">
              <a:spcBef>
                <a:spcPts val="300"/>
              </a:spcBef>
            </a:pPr>
            <a:endParaRPr lang="fr-FR" sz="1000" dirty="0">
              <a:latin typeface="Calibri" panose="020F0502020204030204" pitchFamily="34" charset="0"/>
              <a:cs typeface="Times New Roman" panose="02020603050405020304" pitchFamily="18" charset="0"/>
            </a:endParaRPr>
          </a:p>
          <a:p>
            <a:pPr algn="just">
              <a:spcBef>
                <a:spcPts val="300"/>
              </a:spcBef>
            </a:pPr>
            <a:endParaRPr lang="fr-FR" sz="1000" dirty="0">
              <a:latin typeface="Calibri" panose="020F0502020204030204" pitchFamily="34" charset="0"/>
              <a:cs typeface="Times New Roman" panose="02020603050405020304" pitchFamily="18" charset="0"/>
            </a:endParaRPr>
          </a:p>
          <a:p>
            <a:pPr algn="just">
              <a:spcBef>
                <a:spcPts val="300"/>
              </a:spcBef>
            </a:pPr>
            <a:endParaRPr lang="fr-FR" sz="1000" dirty="0">
              <a:latin typeface="Calibri" panose="020F0502020204030204" pitchFamily="34" charset="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endParaRPr lang="fr-FR" sz="1000" b="1" dirty="0">
              <a:cs typeface="Times New Roman" panose="02020603050405020304" pitchFamily="18" charset="0"/>
            </a:endParaRPr>
          </a:p>
          <a:p>
            <a:pPr algn="just">
              <a:spcBef>
                <a:spcPts val="300"/>
              </a:spcBef>
              <a:spcAft>
                <a:spcPts val="300"/>
              </a:spcAft>
            </a:pPr>
            <a:r>
              <a:rPr lang="fr-FR" sz="1000" b="1" dirty="0">
                <a:cs typeface="Times New Roman" panose="02020603050405020304" pitchFamily="18" charset="0"/>
              </a:rPr>
              <a:t>Une trame du projet personnalisé a été formalisée en équipe pluridisciplinaire. </a:t>
            </a:r>
            <a:r>
              <a:rPr lang="fr-FR" sz="1000" dirty="0">
                <a:cs typeface="Times New Roman" panose="02020603050405020304" pitchFamily="18" charset="0"/>
              </a:rPr>
              <a:t>Elle comprend :</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demandes et attentes des parents / représentants légaux</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demandes et attentes du jeune accompagné</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engagements des parents et/ou responsables légaux (consentement éclairé)</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engagements du jeune accompagné, acteur du PIA</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La liste des professionnels en charge de l’accompagnement</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éléments relatifs à la transcription/adaptation (taille de police lue, lecture du braille, etc.)</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 matériel utilisé par le jeune </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renseignements généraux sur le jeune (identité, notification MDPH, date d’admission au SAIDV, etc.)</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partenaires : autre professionnel intervenant auprès du jeune, établissement médico-social, etc.</a:t>
            </a:r>
          </a:p>
        </p:txBody>
      </p:sp>
      <p:grpSp>
        <p:nvGrpSpPr>
          <p:cNvPr id="34" name="Groupe 33">
            <a:extLst>
              <a:ext uri="{FF2B5EF4-FFF2-40B4-BE49-F238E27FC236}">
                <a16:creationId xmlns:a16="http://schemas.microsoft.com/office/drawing/2014/main" id="{9695972B-1A31-4D98-A323-3B233C9E05AB}"/>
              </a:ext>
            </a:extLst>
          </p:cNvPr>
          <p:cNvGrpSpPr/>
          <p:nvPr/>
        </p:nvGrpSpPr>
        <p:grpSpPr>
          <a:xfrm>
            <a:off x="136297" y="1477122"/>
            <a:ext cx="438612" cy="438346"/>
            <a:chOff x="381848" y="1495940"/>
            <a:chExt cx="438612" cy="438346"/>
          </a:xfrm>
        </p:grpSpPr>
        <p:sp>
          <p:nvSpPr>
            <p:cNvPr id="35" name="Ellipse 34">
              <a:extLst>
                <a:ext uri="{FF2B5EF4-FFF2-40B4-BE49-F238E27FC236}">
                  <a16:creationId xmlns:a16="http://schemas.microsoft.com/office/drawing/2014/main" id="{0EE42B62-A6C7-4C64-BB8B-9E3417134C68}"/>
                </a:ext>
              </a:extLst>
            </p:cNvPr>
            <p:cNvSpPr>
              <a:spLocks noChangeAspect="1"/>
            </p:cNvSpPr>
            <p:nvPr/>
          </p:nvSpPr>
          <p:spPr>
            <a:xfrm>
              <a:off x="381848" y="1495940"/>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6" name="Image 35">
              <a:extLst>
                <a:ext uri="{FF2B5EF4-FFF2-40B4-BE49-F238E27FC236}">
                  <a16:creationId xmlns:a16="http://schemas.microsoft.com/office/drawing/2014/main" id="{4AFA62EC-D6FF-44B5-8536-6C7FA6938D1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6139" y="1588145"/>
              <a:ext cx="244599" cy="274638"/>
            </a:xfrm>
            <a:prstGeom prst="rect">
              <a:avLst/>
            </a:prstGeom>
          </p:spPr>
        </p:pic>
      </p:grpSp>
      <p:sp>
        <p:nvSpPr>
          <p:cNvPr id="5" name="Espace réservé du numéro de diapositive 4">
            <a:extLst>
              <a:ext uri="{FF2B5EF4-FFF2-40B4-BE49-F238E27FC236}">
                <a16:creationId xmlns:a16="http://schemas.microsoft.com/office/drawing/2014/main" id="{C8B77F6E-EFE8-4322-9714-494DD13F1ADF}"/>
              </a:ext>
            </a:extLst>
          </p:cNvPr>
          <p:cNvSpPr>
            <a:spLocks noGrp="1"/>
          </p:cNvSpPr>
          <p:nvPr>
            <p:ph type="sldNum" sz="quarter" idx="4"/>
          </p:nvPr>
        </p:nvSpPr>
        <p:spPr/>
        <p:txBody>
          <a:bodyPr/>
          <a:lstStyle/>
          <a:p>
            <a:fld id="{783F95A4-AEF2-4187-971F-58B8102EF8C3}" type="slidenum">
              <a:rPr lang="fr-FR" smtClean="0"/>
              <a:t>23</a:t>
            </a:fld>
            <a:endParaRPr lang="fr-FR" dirty="0"/>
          </a:p>
        </p:txBody>
      </p:sp>
      <p:sp>
        <p:nvSpPr>
          <p:cNvPr id="2" name="Rectangle 1">
            <a:extLst>
              <a:ext uri="{FF2B5EF4-FFF2-40B4-BE49-F238E27FC236}">
                <a16:creationId xmlns:a16="http://schemas.microsoft.com/office/drawing/2014/main" id="{9C7D591C-2DE0-42BC-9F85-AE5D8763857B}"/>
              </a:ext>
            </a:extLst>
          </p:cNvPr>
          <p:cNvSpPr/>
          <p:nvPr/>
        </p:nvSpPr>
        <p:spPr>
          <a:xfrm>
            <a:off x="364020" y="3791894"/>
            <a:ext cx="3096000" cy="253858"/>
          </a:xfrm>
          <a:prstGeom prst="rect">
            <a:avLst/>
          </a:prstGeom>
          <a:solidFill>
            <a:srgbClr val="01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1. Une période d’observation </a:t>
            </a:r>
            <a:endParaRPr lang="fr-FR" sz="1000" dirty="0"/>
          </a:p>
        </p:txBody>
      </p:sp>
      <p:sp>
        <p:nvSpPr>
          <p:cNvPr id="17" name="Rectangle 16">
            <a:extLst>
              <a:ext uri="{FF2B5EF4-FFF2-40B4-BE49-F238E27FC236}">
                <a16:creationId xmlns:a16="http://schemas.microsoft.com/office/drawing/2014/main" id="{9D0D61AD-360D-4157-9CED-C58757D301C9}"/>
              </a:ext>
            </a:extLst>
          </p:cNvPr>
          <p:cNvSpPr/>
          <p:nvPr/>
        </p:nvSpPr>
        <p:spPr>
          <a:xfrm>
            <a:off x="364020" y="6981867"/>
            <a:ext cx="3096000" cy="403564"/>
          </a:xfrm>
          <a:prstGeom prst="rect">
            <a:avLst/>
          </a:prstGeom>
          <a:solidFill>
            <a:srgbClr val="01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2. Un recueil des attentes et besoins de la famille est réalisé par le référent</a:t>
            </a:r>
            <a:endParaRPr lang="fr-FR" sz="1000" dirty="0"/>
          </a:p>
        </p:txBody>
      </p:sp>
      <p:sp>
        <p:nvSpPr>
          <p:cNvPr id="19" name="Rectangle 18">
            <a:extLst>
              <a:ext uri="{FF2B5EF4-FFF2-40B4-BE49-F238E27FC236}">
                <a16:creationId xmlns:a16="http://schemas.microsoft.com/office/drawing/2014/main" id="{C2A85167-9DEE-42BB-9733-757BCCC86C0E}"/>
              </a:ext>
            </a:extLst>
          </p:cNvPr>
          <p:cNvSpPr/>
          <p:nvPr/>
        </p:nvSpPr>
        <p:spPr>
          <a:xfrm>
            <a:off x="364020" y="8369347"/>
            <a:ext cx="3096000" cy="226384"/>
          </a:xfrm>
          <a:prstGeom prst="rect">
            <a:avLst/>
          </a:prstGeom>
          <a:solidFill>
            <a:srgbClr val="01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3. Une réunion préprojet est organisée</a:t>
            </a:r>
            <a:endParaRPr lang="fr-FR" sz="1000" dirty="0"/>
          </a:p>
        </p:txBody>
      </p:sp>
      <p:sp>
        <p:nvSpPr>
          <p:cNvPr id="21" name="Rectangle 20">
            <a:extLst>
              <a:ext uri="{FF2B5EF4-FFF2-40B4-BE49-F238E27FC236}">
                <a16:creationId xmlns:a16="http://schemas.microsoft.com/office/drawing/2014/main" id="{0298B7E8-4DAF-482C-B011-DDFAD7D6C12A}"/>
              </a:ext>
            </a:extLst>
          </p:cNvPr>
          <p:cNvSpPr/>
          <p:nvPr/>
        </p:nvSpPr>
        <p:spPr>
          <a:xfrm>
            <a:off x="3844227" y="1682993"/>
            <a:ext cx="3138694" cy="366046"/>
          </a:xfrm>
          <a:prstGeom prst="rect">
            <a:avLst/>
          </a:prstGeom>
          <a:solidFill>
            <a:srgbClr val="01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t>3. Un temps d’échange avec les parents du jeune est organisé afin de compléter et de valider le PIA</a:t>
            </a:r>
            <a:endParaRPr lang="fr-FR" sz="1000" dirty="0"/>
          </a:p>
        </p:txBody>
      </p:sp>
      <p:sp>
        <p:nvSpPr>
          <p:cNvPr id="25" name="Rectangle 24">
            <a:extLst>
              <a:ext uri="{FF2B5EF4-FFF2-40B4-BE49-F238E27FC236}">
                <a16:creationId xmlns:a16="http://schemas.microsoft.com/office/drawing/2014/main" id="{B10028AE-A864-40BF-A324-923C5E17BD4E}"/>
              </a:ext>
            </a:extLst>
          </p:cNvPr>
          <p:cNvSpPr>
            <a:spLocks/>
          </p:cNvSpPr>
          <p:nvPr/>
        </p:nvSpPr>
        <p:spPr>
          <a:xfrm>
            <a:off x="3842949" y="6646227"/>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6" name="Groupe 25">
            <a:extLst>
              <a:ext uri="{FF2B5EF4-FFF2-40B4-BE49-F238E27FC236}">
                <a16:creationId xmlns:a16="http://schemas.microsoft.com/office/drawing/2014/main" id="{24B61B27-5161-4AAF-8E5D-A5515542FB20}"/>
              </a:ext>
            </a:extLst>
          </p:cNvPr>
          <p:cNvGrpSpPr/>
          <p:nvPr/>
        </p:nvGrpSpPr>
        <p:grpSpPr>
          <a:xfrm>
            <a:off x="3842949" y="6131520"/>
            <a:ext cx="438612" cy="438346"/>
            <a:chOff x="381848" y="1495940"/>
            <a:chExt cx="438612" cy="438346"/>
          </a:xfrm>
        </p:grpSpPr>
        <p:sp>
          <p:nvSpPr>
            <p:cNvPr id="27" name="Ellipse 26">
              <a:extLst>
                <a:ext uri="{FF2B5EF4-FFF2-40B4-BE49-F238E27FC236}">
                  <a16:creationId xmlns:a16="http://schemas.microsoft.com/office/drawing/2014/main" id="{E508A864-65BA-43AA-AEE9-C094A29D17BF}"/>
                </a:ext>
              </a:extLst>
            </p:cNvPr>
            <p:cNvSpPr>
              <a:spLocks noChangeAspect="1"/>
            </p:cNvSpPr>
            <p:nvPr/>
          </p:nvSpPr>
          <p:spPr>
            <a:xfrm>
              <a:off x="381848" y="1495940"/>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Image 27">
              <a:extLst>
                <a:ext uri="{FF2B5EF4-FFF2-40B4-BE49-F238E27FC236}">
                  <a16:creationId xmlns:a16="http://schemas.microsoft.com/office/drawing/2014/main" id="{A8B35570-D1E4-477F-B00A-0CC5F7A3282B}"/>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6139" y="1588145"/>
              <a:ext cx="244599" cy="274638"/>
            </a:xfrm>
            <a:prstGeom prst="rect">
              <a:avLst/>
            </a:prstGeom>
          </p:spPr>
        </p:pic>
      </p:grpSp>
      <p:sp>
        <p:nvSpPr>
          <p:cNvPr id="3" name="ZoneTexte 2">
            <a:extLst>
              <a:ext uri="{FF2B5EF4-FFF2-40B4-BE49-F238E27FC236}">
                <a16:creationId xmlns:a16="http://schemas.microsoft.com/office/drawing/2014/main" id="{E0E8084A-EE10-4A6F-AC40-92D7CE717E7C}"/>
              </a:ext>
            </a:extLst>
          </p:cNvPr>
          <p:cNvSpPr txBox="1"/>
          <p:nvPr/>
        </p:nvSpPr>
        <p:spPr>
          <a:xfrm>
            <a:off x="530893" y="1419102"/>
            <a:ext cx="3597144" cy="584775"/>
          </a:xfrm>
          <a:prstGeom prst="rect">
            <a:avLst/>
          </a:prstGeom>
          <a:noFill/>
        </p:spPr>
        <p:txBody>
          <a:bodyPr wrap="square" rtlCol="0">
            <a:spAutoFit/>
          </a:bodyPr>
          <a:lstStyle/>
          <a:p>
            <a:r>
              <a:rPr lang="fr-FR" sz="1600" dirty="0">
                <a:solidFill>
                  <a:srgbClr val="E7E6E6">
                    <a:lumMod val="50000"/>
                  </a:srgbClr>
                </a:solidFill>
              </a:rPr>
              <a:t>La démarche d’élaboration du projet individualisé d’accompagnement</a:t>
            </a:r>
          </a:p>
        </p:txBody>
      </p:sp>
      <p:sp>
        <p:nvSpPr>
          <p:cNvPr id="4" name="ZoneTexte 3">
            <a:extLst>
              <a:ext uri="{FF2B5EF4-FFF2-40B4-BE49-F238E27FC236}">
                <a16:creationId xmlns:a16="http://schemas.microsoft.com/office/drawing/2014/main" id="{EDB1BD34-7445-4A26-A592-87B6F38E9AC4}"/>
              </a:ext>
            </a:extLst>
          </p:cNvPr>
          <p:cNvSpPr txBox="1"/>
          <p:nvPr/>
        </p:nvSpPr>
        <p:spPr>
          <a:xfrm>
            <a:off x="4281561" y="6169580"/>
            <a:ext cx="2785755" cy="338554"/>
          </a:xfrm>
          <a:prstGeom prst="rect">
            <a:avLst/>
          </a:prstGeom>
          <a:noFill/>
        </p:spPr>
        <p:txBody>
          <a:bodyPr wrap="square" rtlCol="0">
            <a:spAutoFit/>
          </a:bodyPr>
          <a:lstStyle/>
          <a:p>
            <a:r>
              <a:rPr lang="fr-FR" sz="1600" dirty="0">
                <a:solidFill>
                  <a:srgbClr val="E7E6E6">
                    <a:lumMod val="50000"/>
                  </a:srgbClr>
                </a:solidFill>
              </a:rPr>
              <a:t>Le contenu du PIA</a:t>
            </a:r>
            <a:endParaRPr lang="fr-FR" sz="1600" dirty="0"/>
          </a:p>
        </p:txBody>
      </p:sp>
      <p:sp>
        <p:nvSpPr>
          <p:cNvPr id="31" name="ZoneTexte 30">
            <a:extLst>
              <a:ext uri="{FF2B5EF4-FFF2-40B4-BE49-F238E27FC236}">
                <a16:creationId xmlns:a16="http://schemas.microsoft.com/office/drawing/2014/main" id="{9EABB6BD-9ECF-4F2A-8774-E99FBF774C2D}"/>
              </a:ext>
            </a:extLst>
          </p:cNvPr>
          <p:cNvSpPr txBox="1"/>
          <p:nvPr/>
        </p:nvSpPr>
        <p:spPr>
          <a:xfrm>
            <a:off x="1196367" y="1062884"/>
            <a:ext cx="3252365" cy="338554"/>
          </a:xfrm>
          <a:prstGeom prst="rect">
            <a:avLst/>
          </a:prstGeom>
          <a:noFill/>
        </p:spPr>
        <p:txBody>
          <a:bodyPr wrap="none" rtlCol="0">
            <a:spAutoFit/>
          </a:bodyPr>
          <a:lstStyle/>
          <a:p>
            <a:r>
              <a:rPr lang="fr-FR" sz="1600" b="1" kern="0" dirty="0">
                <a:solidFill>
                  <a:srgbClr val="013C7E"/>
                </a:solidFill>
              </a:rPr>
              <a:t>3.2. </a:t>
            </a:r>
            <a:r>
              <a:rPr lang="fr-FR" sz="1600" b="1" i="1" u="sng" dirty="0">
                <a:solidFill>
                  <a:srgbClr val="013C7E"/>
                </a:solidFill>
              </a:rPr>
              <a:t>Le parcours d’accompagnement</a:t>
            </a:r>
          </a:p>
        </p:txBody>
      </p:sp>
      <p:sp>
        <p:nvSpPr>
          <p:cNvPr id="32" name="ZoneTexte 31">
            <a:extLst>
              <a:ext uri="{FF2B5EF4-FFF2-40B4-BE49-F238E27FC236}">
                <a16:creationId xmlns:a16="http://schemas.microsoft.com/office/drawing/2014/main" id="{2F066400-7045-4F15-94C3-31942380A67E}"/>
              </a:ext>
            </a:extLst>
          </p:cNvPr>
          <p:cNvSpPr txBox="1">
            <a:spLocks/>
          </p:cNvSpPr>
          <p:nvPr/>
        </p:nvSpPr>
        <p:spPr>
          <a:xfrm>
            <a:off x="1027941" y="123461"/>
            <a:ext cx="6039507" cy="1088572"/>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L’accompagnement proposé</a:t>
            </a:r>
          </a:p>
        </p:txBody>
      </p:sp>
      <p:sp>
        <p:nvSpPr>
          <p:cNvPr id="33" name="Rectangle : avec coin arrondi et coin rogné en haut 32">
            <a:extLst>
              <a:ext uri="{FF2B5EF4-FFF2-40B4-BE49-F238E27FC236}">
                <a16:creationId xmlns:a16="http://schemas.microsoft.com/office/drawing/2014/main" id="{71DF9EE2-1121-4C2C-9F10-F30BEBD3FCC0}"/>
              </a:ext>
            </a:extLst>
          </p:cNvPr>
          <p:cNvSpPr/>
          <p:nvPr/>
        </p:nvSpPr>
        <p:spPr>
          <a:xfrm rot="5400000">
            <a:off x="131406" y="240767"/>
            <a:ext cx="941209" cy="837994"/>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
        <p:nvSpPr>
          <p:cNvPr id="22" name="Rectangle 21">
            <a:extLst>
              <a:ext uri="{FF2B5EF4-FFF2-40B4-BE49-F238E27FC236}">
                <a16:creationId xmlns:a16="http://schemas.microsoft.com/office/drawing/2014/main" id="{489283ED-74DE-41DF-9F4D-5E84E3B2D41E}"/>
              </a:ext>
            </a:extLst>
          </p:cNvPr>
          <p:cNvSpPr/>
          <p:nvPr/>
        </p:nvSpPr>
        <p:spPr>
          <a:xfrm>
            <a:off x="3854088" y="4151507"/>
            <a:ext cx="3438000" cy="1642841"/>
          </a:xfrm>
          <a:prstGeom prst="rect">
            <a:avLst/>
          </a:prstGeom>
          <a:solidFill>
            <a:srgbClr val="F2F2F2"/>
          </a:solidFill>
          <a:ln>
            <a:solidFill>
              <a:schemeClr val="tx1"/>
            </a:solidFill>
          </a:ln>
          <a:effectLst/>
        </p:spPr>
        <p:txBody>
          <a:bodyPr wrap="square" numCol="1" spcCol="360000">
            <a:noAutofit/>
          </a:bodyPr>
          <a:lstStyle/>
          <a:p>
            <a:pPr algn="just">
              <a:spcBef>
                <a:spcPts val="300"/>
              </a:spcBef>
              <a:spcAft>
                <a:spcPts val="600"/>
              </a:spcAft>
            </a:pPr>
            <a:r>
              <a:rPr lang="fr-FR" sz="1000" b="1" dirty="0">
                <a:solidFill>
                  <a:srgbClr val="013C7E"/>
                </a:solidFill>
              </a:rPr>
              <a:t>Orientations 2021 – 2025 :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Adapter les formulations du PIA pour en garantir son accessibilité à tous les parents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S'assurer lors de chaque réunion de PIA de la bonne compréhension par les familles et les jeunes des objectifs, des actions et des indicateurs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Former les équipes à l'interculturalité</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Déployer le dossier numérique  de l'usager </a:t>
            </a:r>
          </a:p>
          <a:p>
            <a:pPr marL="171450" indent="-171450" algn="just">
              <a:spcAft>
                <a:spcPts val="300"/>
              </a:spcAft>
              <a:buClr>
                <a:srgbClr val="7F7F7F"/>
              </a:buClr>
              <a:buFont typeface="Arial" panose="020B0604020202020204" pitchFamily="34" charset="0"/>
              <a:buChar char="•"/>
            </a:pPr>
            <a:endParaRPr lang="fr-FR" sz="1000" dirty="0">
              <a:solidFill>
                <a:srgbClr val="FF0000"/>
              </a:solidFill>
            </a:endParaRPr>
          </a:p>
        </p:txBody>
      </p:sp>
    </p:spTree>
    <p:extLst>
      <p:ext uri="{BB962C8B-B14F-4D97-AF65-F5344CB8AC3E}">
        <p14:creationId xmlns:p14="http://schemas.microsoft.com/office/powerpoint/2010/main" val="356310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5D70184-DB79-4347-B2ED-DC7ADC3D17DD}"/>
              </a:ext>
            </a:extLst>
          </p:cNvPr>
          <p:cNvSpPr>
            <a:spLocks/>
          </p:cNvSpPr>
          <p:nvPr/>
        </p:nvSpPr>
        <p:spPr>
          <a:xfrm>
            <a:off x="292963" y="6759105"/>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194F7393-1B82-4DD1-A3F1-512ECAF370B8}"/>
              </a:ext>
            </a:extLst>
          </p:cNvPr>
          <p:cNvSpPr/>
          <p:nvPr/>
        </p:nvSpPr>
        <p:spPr>
          <a:xfrm>
            <a:off x="355603" y="1571546"/>
            <a:ext cx="6821828" cy="8282138"/>
          </a:xfrm>
          <a:prstGeom prst="rect">
            <a:avLst/>
          </a:prstGeom>
        </p:spPr>
        <p:txBody>
          <a:bodyPr wrap="square" numCol="2" spcCol="360000">
            <a:noAutofit/>
          </a:bodyPr>
          <a:lstStyle/>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Les différents bilans au cours de la période d’admission  (locomoteur, orthoptiste, psychomotricité, etc.) ont permis de définir des objectifs thérapeutiques, pédagogiques, éducatifs, selon les besoins du jeune</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La proposition d’accompagnement, déclinant les objectifs, les modalités de mise en œuvre et les indicateurs de progrès pour chaque type d’accompagnement (éducatif, locomotion, etc.)</a:t>
            </a:r>
          </a:p>
          <a:p>
            <a:pPr marL="171450" indent="-171450" algn="just">
              <a:spcAft>
                <a:spcPts val="300"/>
              </a:spcAft>
              <a:buFont typeface="Arial" panose="020B0604020202020204" pitchFamily="34" charset="0"/>
              <a:buChar char="•"/>
            </a:pPr>
            <a:r>
              <a:rPr lang="fr-FR" sz="1000" dirty="0">
                <a:cs typeface="Times New Roman" panose="02020603050405020304" pitchFamily="18" charset="0"/>
              </a:rPr>
              <a:t>La signature de la direction de l’établissement, du référent, des parents ou représentants légaux et le cas échéant de tout autre représentant du SAIDV présent à la restitution aux parents .</a:t>
            </a: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endParaRPr lang="fr-FR" sz="1000" b="1" dirty="0">
              <a:latin typeface="Calibri" panose="020F0502020204030204" pitchFamily="34" charset="0"/>
              <a:cs typeface="Times New Roman" panose="02020603050405020304" pitchFamily="18" charset="0"/>
            </a:endParaRPr>
          </a:p>
          <a:p>
            <a:pPr algn="just">
              <a:spcBef>
                <a:spcPts val="300"/>
              </a:spcBef>
            </a:pPr>
            <a:r>
              <a:rPr lang="fr-FR" sz="1000" b="1" dirty="0">
                <a:latin typeface="Calibri" panose="020F0502020204030204" pitchFamily="34" charset="0"/>
                <a:cs typeface="Times New Roman" panose="02020603050405020304" pitchFamily="18" charset="0"/>
              </a:rPr>
              <a:t>Le suivi du PIA (projet individuel d’accompagnement)</a:t>
            </a:r>
          </a:p>
          <a:p>
            <a:pPr algn="just">
              <a:spcBef>
                <a:spcPts val="300"/>
              </a:spcBef>
            </a:pPr>
            <a:r>
              <a:rPr lang="fr-FR" sz="1000" dirty="0">
                <a:latin typeface="Calibri" panose="020F0502020204030204" pitchFamily="34" charset="0"/>
                <a:cs typeface="Times New Roman" panose="02020603050405020304" pitchFamily="18" charset="0"/>
              </a:rPr>
              <a:t>Tout au long du parcours au sein du SAIDV, la situation du jeune est évoquée régulièrement lors des points cliniques. Ces points permettent d’assurer un suivi et une adaptation  éventuelle du PIA.</a:t>
            </a:r>
          </a:p>
          <a:p>
            <a:pPr algn="just">
              <a:spcBef>
                <a:spcPts val="300"/>
              </a:spcBef>
            </a:pPr>
            <a:endParaRPr lang="fr-FR" sz="1000" dirty="0">
              <a:latin typeface="Calibri" panose="020F0502020204030204" pitchFamily="34" charset="0"/>
              <a:cs typeface="Times New Roman" panose="02020603050405020304" pitchFamily="18" charset="0"/>
            </a:endParaRPr>
          </a:p>
          <a:p>
            <a:pPr algn="just">
              <a:spcBef>
                <a:spcPts val="300"/>
              </a:spcBef>
            </a:pPr>
            <a:r>
              <a:rPr lang="fr-FR" sz="1000" b="1" dirty="0">
                <a:latin typeface="Calibri" panose="020F0502020204030204" pitchFamily="34" charset="0"/>
                <a:cs typeface="Times New Roman" panose="02020603050405020304" pitchFamily="18" charset="0"/>
              </a:rPr>
              <a:t>L’évaluation du PIA </a:t>
            </a:r>
          </a:p>
          <a:p>
            <a:pPr marL="0" lvl="1" algn="just">
              <a:spcBef>
                <a:spcPts val="300"/>
              </a:spcBef>
              <a:spcAft>
                <a:spcPts val="300"/>
              </a:spcAft>
            </a:pPr>
            <a:r>
              <a:rPr lang="fr-FR" sz="1000" dirty="0">
                <a:latin typeface="Calibri" panose="020F0502020204030204" pitchFamily="34" charset="0"/>
                <a:cs typeface="Times New Roman" panose="02020603050405020304" pitchFamily="18" charset="0"/>
              </a:rPr>
              <a:t>Une fois par an, une évaluation </a:t>
            </a:r>
            <a:r>
              <a:rPr lang="fr-FR" sz="1000" dirty="0" err="1">
                <a:latin typeface="Calibri" panose="020F0502020204030204" pitchFamily="34" charset="0"/>
                <a:cs typeface="Times New Roman" panose="02020603050405020304" pitchFamily="18" charset="0"/>
              </a:rPr>
              <a:t>pluriprofessionnelle</a:t>
            </a:r>
            <a:r>
              <a:rPr lang="fr-FR" sz="1000" dirty="0">
                <a:latin typeface="Calibri" panose="020F0502020204030204" pitchFamily="34" charset="0"/>
                <a:cs typeface="Times New Roman" panose="02020603050405020304" pitchFamily="18" charset="0"/>
              </a:rPr>
              <a:t> du suivi du projet est organisée et coordonnée en équipe. Cette composition garantit une analyse croisée et globale des situations. Chaque professionnel intervenant dans le parcours du jeune établit un bilan annuel. Les partenaires sont associés à cette étape (enseignants des ULIS, CMPP, etc.) . En parallèle, les professionnels du SAIDV peuvent participer aux réunions de synthèse organisées par un partenaire, telles que les ESS à l’initiative de l’Education Nationale ou celles des CAMPS/CMPP/autres SESSAD. </a:t>
            </a:r>
          </a:p>
          <a:p>
            <a:pPr marL="0" lvl="1" algn="just">
              <a:spcBef>
                <a:spcPts val="300"/>
              </a:spcBef>
              <a:spcAft>
                <a:spcPts val="300"/>
              </a:spcAft>
            </a:pPr>
            <a:r>
              <a:rPr lang="fr-FR" sz="1000" dirty="0">
                <a:latin typeface="Calibri" panose="020F0502020204030204" pitchFamily="34" charset="0"/>
                <a:cs typeface="Times New Roman" panose="02020603050405020304" pitchFamily="18" charset="0"/>
              </a:rPr>
              <a:t>Une concertation est réalisée entre les familles et l’équipe. Le projet est ajusté d’une façon consensuelle en adéquation aux différents éléments collectés. </a:t>
            </a:r>
          </a:p>
        </p:txBody>
      </p:sp>
      <p:grpSp>
        <p:nvGrpSpPr>
          <p:cNvPr id="34" name="Groupe 33">
            <a:extLst>
              <a:ext uri="{FF2B5EF4-FFF2-40B4-BE49-F238E27FC236}">
                <a16:creationId xmlns:a16="http://schemas.microsoft.com/office/drawing/2014/main" id="{9695972B-1A31-4D98-A323-3B233C9E05AB}"/>
              </a:ext>
            </a:extLst>
          </p:cNvPr>
          <p:cNvGrpSpPr/>
          <p:nvPr/>
        </p:nvGrpSpPr>
        <p:grpSpPr>
          <a:xfrm>
            <a:off x="344460" y="6246690"/>
            <a:ext cx="438612" cy="438346"/>
            <a:chOff x="381848" y="1495940"/>
            <a:chExt cx="438612" cy="438346"/>
          </a:xfrm>
        </p:grpSpPr>
        <p:sp>
          <p:nvSpPr>
            <p:cNvPr id="35" name="Ellipse 34">
              <a:extLst>
                <a:ext uri="{FF2B5EF4-FFF2-40B4-BE49-F238E27FC236}">
                  <a16:creationId xmlns:a16="http://schemas.microsoft.com/office/drawing/2014/main" id="{0EE42B62-A6C7-4C64-BB8B-9E3417134C68}"/>
                </a:ext>
              </a:extLst>
            </p:cNvPr>
            <p:cNvSpPr>
              <a:spLocks noChangeAspect="1"/>
            </p:cNvSpPr>
            <p:nvPr/>
          </p:nvSpPr>
          <p:spPr>
            <a:xfrm>
              <a:off x="381848" y="1495940"/>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6" name="Image 35">
              <a:extLst>
                <a:ext uri="{FF2B5EF4-FFF2-40B4-BE49-F238E27FC236}">
                  <a16:creationId xmlns:a16="http://schemas.microsoft.com/office/drawing/2014/main" id="{4AFA62EC-D6FF-44B5-8536-6C7FA6938D10}"/>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6139" y="1588145"/>
              <a:ext cx="244599" cy="274638"/>
            </a:xfrm>
            <a:prstGeom prst="rect">
              <a:avLst/>
            </a:prstGeom>
          </p:spPr>
        </p:pic>
      </p:grpSp>
      <p:sp>
        <p:nvSpPr>
          <p:cNvPr id="5" name="Espace réservé du numéro de diapositive 4">
            <a:extLst>
              <a:ext uri="{FF2B5EF4-FFF2-40B4-BE49-F238E27FC236}">
                <a16:creationId xmlns:a16="http://schemas.microsoft.com/office/drawing/2014/main" id="{C8B77F6E-EFE8-4322-9714-494DD13F1ADF}"/>
              </a:ext>
            </a:extLst>
          </p:cNvPr>
          <p:cNvSpPr>
            <a:spLocks noGrp="1"/>
          </p:cNvSpPr>
          <p:nvPr>
            <p:ph type="sldNum" sz="quarter" idx="4"/>
          </p:nvPr>
        </p:nvSpPr>
        <p:spPr/>
        <p:txBody>
          <a:bodyPr/>
          <a:lstStyle/>
          <a:p>
            <a:fld id="{783F95A4-AEF2-4187-971F-58B8102EF8C3}" type="slidenum">
              <a:rPr lang="fr-FR" smtClean="0"/>
              <a:t>24</a:t>
            </a:fld>
            <a:endParaRPr lang="fr-FR" dirty="0"/>
          </a:p>
        </p:txBody>
      </p:sp>
      <p:sp>
        <p:nvSpPr>
          <p:cNvPr id="14" name="Rectangle 13">
            <a:extLst>
              <a:ext uri="{FF2B5EF4-FFF2-40B4-BE49-F238E27FC236}">
                <a16:creationId xmlns:a16="http://schemas.microsoft.com/office/drawing/2014/main" id="{8B7F60FD-37F2-405D-8410-BE993C30AC1D}"/>
              </a:ext>
            </a:extLst>
          </p:cNvPr>
          <p:cNvSpPr/>
          <p:nvPr/>
        </p:nvSpPr>
        <p:spPr>
          <a:xfrm>
            <a:off x="3959580" y="2208043"/>
            <a:ext cx="3347999" cy="2377035"/>
          </a:xfrm>
          <a:prstGeom prst="rect">
            <a:avLst/>
          </a:prstGeom>
          <a:noFill/>
          <a:ln>
            <a:solidFill>
              <a:srgbClr val="013C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fr-FR" sz="1000" b="1" dirty="0">
                <a:solidFill>
                  <a:srgbClr val="013C7E"/>
                </a:solidFill>
              </a:rPr>
              <a:t>Le projet personnalisé de scolarisation (PPS)</a:t>
            </a:r>
          </a:p>
          <a:p>
            <a:pPr algn="just">
              <a:spcAft>
                <a:spcPts val="600"/>
              </a:spcAft>
            </a:pPr>
            <a:r>
              <a:rPr lang="fr-FR" sz="1000" dirty="0">
                <a:solidFill>
                  <a:schemeClr val="tx1"/>
                </a:solidFill>
              </a:rPr>
              <a:t>La loi du 11 février 2005  a prévu que chaque enfant en situation de handicap bénéficie d’un projet personnalisé de scolarisation (PPS). Il définit les modalités de déroulement de sa scolarité et les actions pédagogiques, psychologiques, éducatives, sociales, médicales et paramédicales nécessaires à celle-ci. Le PPS fait partie intégrante du PIA élaboré par l’équipe pluriprofessionnelle de l’établissement. </a:t>
            </a:r>
          </a:p>
          <a:p>
            <a:pPr algn="just">
              <a:spcAft>
                <a:spcPts val="600"/>
              </a:spcAft>
            </a:pPr>
            <a:r>
              <a:rPr lang="fr-FR" sz="1000" b="1" dirty="0">
                <a:solidFill>
                  <a:schemeClr val="tx1"/>
                </a:solidFill>
              </a:rPr>
              <a:t>Le référent pédagogique et le référent projet participent aux réunions ESS (équipe de suivi de scolarisation) des enfants accompagnés et des enfants sur liste d’attente.</a:t>
            </a:r>
            <a:r>
              <a:rPr lang="fr-FR" sz="1000" dirty="0">
                <a:solidFill>
                  <a:schemeClr val="tx1"/>
                </a:solidFill>
              </a:rPr>
              <a:t> </a:t>
            </a:r>
          </a:p>
        </p:txBody>
      </p:sp>
      <p:sp>
        <p:nvSpPr>
          <p:cNvPr id="17" name="ZoneTexte 16">
            <a:extLst>
              <a:ext uri="{FF2B5EF4-FFF2-40B4-BE49-F238E27FC236}">
                <a16:creationId xmlns:a16="http://schemas.microsoft.com/office/drawing/2014/main" id="{8765F71D-CCFC-40E2-B78A-008C572213C2}"/>
              </a:ext>
            </a:extLst>
          </p:cNvPr>
          <p:cNvSpPr txBox="1"/>
          <p:nvPr/>
        </p:nvSpPr>
        <p:spPr>
          <a:xfrm>
            <a:off x="1196367" y="1062884"/>
            <a:ext cx="3252365" cy="338554"/>
          </a:xfrm>
          <a:prstGeom prst="rect">
            <a:avLst/>
          </a:prstGeom>
          <a:noFill/>
        </p:spPr>
        <p:txBody>
          <a:bodyPr wrap="none" rtlCol="0">
            <a:spAutoFit/>
          </a:bodyPr>
          <a:lstStyle/>
          <a:p>
            <a:r>
              <a:rPr lang="fr-FR" sz="1600" b="1" kern="0" dirty="0">
                <a:solidFill>
                  <a:srgbClr val="013C7E"/>
                </a:solidFill>
              </a:rPr>
              <a:t>3.2. </a:t>
            </a:r>
            <a:r>
              <a:rPr lang="fr-FR" sz="1600" b="1" i="1" u="sng" dirty="0">
                <a:solidFill>
                  <a:srgbClr val="013C7E"/>
                </a:solidFill>
              </a:rPr>
              <a:t>Le parcours d’accompagnement</a:t>
            </a:r>
          </a:p>
        </p:txBody>
      </p:sp>
      <p:sp>
        <p:nvSpPr>
          <p:cNvPr id="18" name="ZoneTexte 17">
            <a:extLst>
              <a:ext uri="{FF2B5EF4-FFF2-40B4-BE49-F238E27FC236}">
                <a16:creationId xmlns:a16="http://schemas.microsoft.com/office/drawing/2014/main" id="{0854AE52-00B1-41D9-9B95-0F6E821DDF6D}"/>
              </a:ext>
            </a:extLst>
          </p:cNvPr>
          <p:cNvSpPr txBox="1">
            <a:spLocks/>
          </p:cNvSpPr>
          <p:nvPr/>
        </p:nvSpPr>
        <p:spPr>
          <a:xfrm>
            <a:off x="1027941" y="123461"/>
            <a:ext cx="6039507" cy="1088572"/>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L’accompagnement proposé</a:t>
            </a:r>
          </a:p>
        </p:txBody>
      </p:sp>
      <p:sp>
        <p:nvSpPr>
          <p:cNvPr id="19" name="Rectangle : avec coin arrondi et coin rogné en haut 18">
            <a:extLst>
              <a:ext uri="{FF2B5EF4-FFF2-40B4-BE49-F238E27FC236}">
                <a16:creationId xmlns:a16="http://schemas.microsoft.com/office/drawing/2014/main" id="{CB9F091E-7A3E-48C0-B43A-BA8E9087F084}"/>
              </a:ext>
            </a:extLst>
          </p:cNvPr>
          <p:cNvSpPr/>
          <p:nvPr/>
        </p:nvSpPr>
        <p:spPr>
          <a:xfrm rot="5400000">
            <a:off x="131406" y="240767"/>
            <a:ext cx="941209" cy="837994"/>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
        <p:nvSpPr>
          <p:cNvPr id="13" name="Rectangle 12">
            <a:extLst>
              <a:ext uri="{FF2B5EF4-FFF2-40B4-BE49-F238E27FC236}">
                <a16:creationId xmlns:a16="http://schemas.microsoft.com/office/drawing/2014/main" id="{78208DFA-04A6-4868-B241-D93F637EBFA3}"/>
              </a:ext>
            </a:extLst>
          </p:cNvPr>
          <p:cNvSpPr/>
          <p:nvPr/>
        </p:nvSpPr>
        <p:spPr>
          <a:xfrm>
            <a:off x="3959580" y="5026254"/>
            <a:ext cx="3237411" cy="3378605"/>
          </a:xfrm>
          <a:prstGeom prst="rect">
            <a:avLst/>
          </a:prstGeom>
          <a:solidFill>
            <a:srgbClr val="F2F2F2"/>
          </a:solidFill>
          <a:ln>
            <a:solidFill>
              <a:schemeClr val="tx1"/>
            </a:solidFill>
          </a:ln>
          <a:effectLst/>
        </p:spPr>
        <p:txBody>
          <a:bodyPr wrap="square" numCol="1" spcCol="360000">
            <a:noAutofit/>
          </a:bodyPr>
          <a:lstStyle/>
          <a:p>
            <a:pPr algn="just">
              <a:spcBef>
                <a:spcPts val="300"/>
              </a:spcBef>
              <a:spcAft>
                <a:spcPts val="600"/>
              </a:spcAft>
            </a:pPr>
            <a:r>
              <a:rPr lang="fr-FR" sz="1000" b="1" dirty="0">
                <a:solidFill>
                  <a:srgbClr val="013C7E"/>
                </a:solidFill>
              </a:rPr>
              <a:t>Orientations 2021 – 2025 : </a:t>
            </a:r>
          </a:p>
          <a:p>
            <a:pPr algn="just">
              <a:spcAft>
                <a:spcPts val="300"/>
              </a:spcAft>
              <a:buClr>
                <a:srgbClr val="7F7F7F"/>
              </a:buClr>
            </a:pPr>
            <a:r>
              <a:rPr lang="fr-FR" sz="1000" dirty="0">
                <a:solidFill>
                  <a:schemeClr val="bg1">
                    <a:lumMod val="50000"/>
                  </a:schemeClr>
                </a:solidFill>
              </a:rPr>
              <a:t>Appui des jeunes dans leur parcours d’élève :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Poursuivre les actions de sensibilisation sur la déficience visuelle et ses impacts auprès des professionnels de l’Education Nationale (EN) et des AESH, des lieux d'apprentissage, des écoles supérieures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S’insérer dans les dispositifs PIAL isariens à l’initiative de l’EN</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Rechercher des partenaires dans le cadre de l’enseignement supérieur pour favoriser l’inclusion en milieu ordinaire</a:t>
            </a:r>
          </a:p>
          <a:p>
            <a:pPr algn="just">
              <a:spcAft>
                <a:spcPts val="300"/>
              </a:spcAft>
              <a:buClr>
                <a:srgbClr val="7F7F7F"/>
              </a:buClr>
            </a:pPr>
            <a:r>
              <a:rPr lang="fr-FR" sz="1000" dirty="0">
                <a:solidFill>
                  <a:schemeClr val="bg1">
                    <a:lumMod val="50000"/>
                  </a:schemeClr>
                </a:solidFill>
              </a:rPr>
              <a:t>Appui des jeunes dans leur projet professionnel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Promouvoir l’emploi et les orientations professionnelles au plus tôt dans le parcours scolaire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Rechercher des partenaires locaux dans le cadre de l’emploi des jeunes handicapés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Renforcer les actions d’information sur la déficience visuelle et ses impacts auprès des entreprises</a:t>
            </a:r>
          </a:p>
          <a:p>
            <a:pPr algn="just">
              <a:spcAft>
                <a:spcPts val="300"/>
              </a:spcAft>
              <a:buClr>
                <a:srgbClr val="7F7F7F"/>
              </a:buClr>
            </a:pPr>
            <a:endParaRPr lang="fr-FR" sz="1000" dirty="0">
              <a:solidFill>
                <a:srgbClr val="FF0000"/>
              </a:solidFill>
            </a:endParaRPr>
          </a:p>
        </p:txBody>
      </p:sp>
      <p:sp>
        <p:nvSpPr>
          <p:cNvPr id="2" name="ZoneTexte 1">
            <a:extLst>
              <a:ext uri="{FF2B5EF4-FFF2-40B4-BE49-F238E27FC236}">
                <a16:creationId xmlns:a16="http://schemas.microsoft.com/office/drawing/2014/main" id="{D9F8066D-B505-4637-9AEE-9B2CD9F25C44}"/>
              </a:ext>
            </a:extLst>
          </p:cNvPr>
          <p:cNvSpPr txBox="1"/>
          <p:nvPr/>
        </p:nvSpPr>
        <p:spPr>
          <a:xfrm>
            <a:off x="802632" y="6370311"/>
            <a:ext cx="3888712" cy="338554"/>
          </a:xfrm>
          <a:prstGeom prst="rect">
            <a:avLst/>
          </a:prstGeom>
          <a:noFill/>
        </p:spPr>
        <p:txBody>
          <a:bodyPr wrap="square" rtlCol="0">
            <a:spAutoFit/>
          </a:bodyPr>
          <a:lstStyle/>
          <a:p>
            <a:r>
              <a:rPr lang="fr-FR" sz="1600">
                <a:solidFill>
                  <a:srgbClr val="E7E6E6">
                    <a:lumMod val="50000"/>
                  </a:srgbClr>
                </a:solidFill>
              </a:rPr>
              <a:t>Le suivi et l’évaluation du projet</a:t>
            </a:r>
            <a:endParaRPr lang="fr-FR" sz="1600" dirty="0"/>
          </a:p>
        </p:txBody>
      </p:sp>
      <p:sp>
        <p:nvSpPr>
          <p:cNvPr id="15" name="Rectangle 14">
            <a:extLst>
              <a:ext uri="{FF2B5EF4-FFF2-40B4-BE49-F238E27FC236}">
                <a16:creationId xmlns:a16="http://schemas.microsoft.com/office/drawing/2014/main" id="{FF0D6663-60B2-4619-A24F-AA15F514C22D}"/>
              </a:ext>
            </a:extLst>
          </p:cNvPr>
          <p:cNvSpPr/>
          <p:nvPr/>
        </p:nvSpPr>
        <p:spPr>
          <a:xfrm>
            <a:off x="431838" y="3664527"/>
            <a:ext cx="3347999" cy="2251198"/>
          </a:xfrm>
          <a:prstGeom prst="rect">
            <a:avLst/>
          </a:prstGeom>
          <a:solidFill>
            <a:srgbClr val="F2F2F2"/>
          </a:solidFill>
          <a:ln>
            <a:solidFill>
              <a:schemeClr val="tx1"/>
            </a:solidFill>
          </a:ln>
          <a:effectLst/>
        </p:spPr>
        <p:txBody>
          <a:bodyPr wrap="square" numCol="1" spcCol="360000">
            <a:noAutofit/>
          </a:bodyPr>
          <a:lstStyle/>
          <a:p>
            <a:pPr algn="just">
              <a:spcBef>
                <a:spcPts val="300"/>
              </a:spcBef>
              <a:spcAft>
                <a:spcPts val="600"/>
              </a:spcAft>
            </a:pPr>
            <a:r>
              <a:rPr lang="fr-FR" sz="1000" b="1" dirty="0">
                <a:solidFill>
                  <a:srgbClr val="013C7E"/>
                </a:solidFill>
              </a:rPr>
              <a:t>Orientations 2021 – 2025 :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Définir dans chaque PIA les prestations à mettre en œuvre en face-à-face ainsi que leur volume au regard de l'intensité des besoins de chacun des jeunes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Développer des indicateurs mesurables dans le PIA afin d’assurer une meilleure visibilité sur le suivi des jeunes, tant pour les professionnels, les jeunes, les familles et les financeurs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Organiser des évaluations des PIA à mi-parcours avec l’équipe et/ou avec le référent, les jeunes et/ou familles afin d’évaluer la pertinence des objectifs aux besoins du jeune et renforcer la place du jeune en tant qu’acteur de son parcours</a:t>
            </a:r>
          </a:p>
        </p:txBody>
      </p:sp>
    </p:spTree>
    <p:extLst>
      <p:ext uri="{BB962C8B-B14F-4D97-AF65-F5344CB8AC3E}">
        <p14:creationId xmlns:p14="http://schemas.microsoft.com/office/powerpoint/2010/main" val="420158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D70184-DB79-4347-B2ED-DC7ADC3D17DD}"/>
              </a:ext>
            </a:extLst>
          </p:cNvPr>
          <p:cNvSpPr>
            <a:spLocks/>
          </p:cNvSpPr>
          <p:nvPr/>
        </p:nvSpPr>
        <p:spPr>
          <a:xfrm>
            <a:off x="382029" y="2146506"/>
            <a:ext cx="3312000" cy="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94F7393-1B82-4DD1-A3F1-512ECAF370B8}"/>
              </a:ext>
            </a:extLst>
          </p:cNvPr>
          <p:cNvSpPr/>
          <p:nvPr/>
        </p:nvSpPr>
        <p:spPr>
          <a:xfrm>
            <a:off x="382029" y="1493135"/>
            <a:ext cx="7017855" cy="8299134"/>
          </a:xfrm>
          <a:prstGeom prst="rect">
            <a:avLst/>
          </a:prstGeom>
        </p:spPr>
        <p:txBody>
          <a:bodyPr wrap="square" numCol="2" spcCol="360000">
            <a:noAutofit/>
          </a:bodyPr>
          <a:lstStyle/>
          <a:p>
            <a:pPr algn="just">
              <a:spcBef>
                <a:spcPts val="300"/>
              </a:spcBef>
              <a:spcAft>
                <a:spcPts val="300"/>
              </a:spcAft>
            </a:pPr>
            <a:r>
              <a:rPr lang="fr-FR" sz="1600" dirty="0">
                <a:solidFill>
                  <a:srgbClr val="E7E6E6">
                    <a:lumMod val="50000"/>
                  </a:srgbClr>
                </a:solidFill>
              </a:rPr>
              <a:t>	La préparation de l’orientation et             	le service de suite</a:t>
            </a:r>
            <a:endParaRPr lang="fr-FR" sz="1200" b="1" i="1" dirty="0">
              <a:solidFill>
                <a:srgbClr val="2E75B6"/>
              </a:solidFill>
              <a:latin typeface="Calibri" panose="020F0502020204030204" pitchFamily="34" charset="0"/>
              <a:cs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endParaRPr lang="fr-FR" sz="1200" dirty="0">
              <a:solidFill>
                <a:schemeClr val="bg2">
                  <a:lumMod val="50000"/>
                </a:schemeClr>
              </a:solidFill>
              <a:latin typeface="Calibri" panose="020F0502020204030204" pitchFamily="34" charset="0"/>
              <a:cs typeface="Times New Roman" panose="02020603050405020304" pitchFamily="18" charset="0"/>
            </a:endParaRPr>
          </a:p>
          <a:p>
            <a:pPr algn="just">
              <a:spcBef>
                <a:spcPts val="300"/>
              </a:spcBef>
              <a:spcAft>
                <a:spcPts val="300"/>
              </a:spcAft>
            </a:pPr>
            <a:r>
              <a:rPr lang="fr-FR" sz="1000" b="1" i="1" dirty="0">
                <a:solidFill>
                  <a:srgbClr val="2E75B6"/>
                </a:solidFill>
                <a:latin typeface="Calibri" panose="020F0502020204030204" pitchFamily="34" charset="0"/>
                <a:cs typeface="Times New Roman" panose="02020603050405020304" pitchFamily="18" charset="0"/>
              </a:rPr>
              <a:t>La préparation de l’orientation</a:t>
            </a:r>
          </a:p>
          <a:p>
            <a:pPr algn="just">
              <a:spcBef>
                <a:spcPts val="300"/>
              </a:spcBef>
              <a:spcAft>
                <a:spcPts val="600"/>
              </a:spcAft>
            </a:pPr>
            <a:r>
              <a:rPr lang="fr-FR" sz="1000" dirty="0">
                <a:latin typeface="Calibri" panose="020F0502020204030204" pitchFamily="34" charset="0"/>
                <a:cs typeface="Times New Roman" panose="02020603050405020304" pitchFamily="18" charset="0"/>
              </a:rPr>
              <a:t>La sortie du parcours de soins renvoie à différents motifs, et principalement liés à : </a:t>
            </a:r>
          </a:p>
          <a:p>
            <a:pPr marL="171450" indent="-171450" algn="just">
              <a:spcBef>
                <a:spcPts val="300"/>
              </a:spcBef>
              <a:spcAft>
                <a:spcPts val="600"/>
              </a:spcAft>
              <a:buFont typeface="Arial" panose="020B0604020202020204" pitchFamily="34" charset="0"/>
              <a:buChar char="•"/>
            </a:pPr>
            <a:r>
              <a:rPr lang="fr-FR" sz="1000" b="1" dirty="0">
                <a:latin typeface="Calibri" panose="020F0502020204030204" pitchFamily="34" charset="0"/>
                <a:cs typeface="Times New Roman" panose="02020603050405020304" pitchFamily="18" charset="0"/>
              </a:rPr>
              <a:t>Une amélioration de l’acuité visuelle </a:t>
            </a:r>
            <a:r>
              <a:rPr lang="fr-FR" sz="1000" dirty="0">
                <a:latin typeface="Calibri" panose="020F0502020204030204" pitchFamily="34" charset="0"/>
                <a:cs typeface="Times New Roman" panose="02020603050405020304" pitchFamily="18" charset="0"/>
              </a:rPr>
              <a:t>ne nécessitant plus un accompagnement par le SAIDV</a:t>
            </a:r>
          </a:p>
          <a:p>
            <a:pPr marL="171450" indent="-171450" algn="just">
              <a:spcBef>
                <a:spcPts val="300"/>
              </a:spcBef>
              <a:spcAft>
                <a:spcPts val="600"/>
              </a:spcAft>
              <a:buFont typeface="Arial" panose="020B0604020202020204" pitchFamily="34" charset="0"/>
              <a:buChar char="•"/>
            </a:pPr>
            <a:r>
              <a:rPr lang="fr-FR" sz="1000" b="1" dirty="0">
                <a:latin typeface="Calibri" panose="020F0502020204030204" pitchFamily="34" charset="0"/>
                <a:cs typeface="Times New Roman" panose="02020603050405020304" pitchFamily="18" charset="0"/>
              </a:rPr>
              <a:t>Une augmentation de l’intensité des besoins </a:t>
            </a:r>
            <a:r>
              <a:rPr lang="fr-FR" sz="1000" dirty="0">
                <a:latin typeface="Calibri" panose="020F0502020204030204" pitchFamily="34" charset="0"/>
                <a:cs typeface="Times New Roman" panose="02020603050405020304" pitchFamily="18" charset="0"/>
              </a:rPr>
              <a:t>pouvant justifier une réorientation ou un accompagnement modulé avec d’autres prestations (par exemple un double accueil IME /SAIDV sur sollicitation de la MDPH et en accord avec les référents légaux. </a:t>
            </a:r>
          </a:p>
          <a:p>
            <a:pPr marL="171450" indent="-171450" algn="just">
              <a:spcBef>
                <a:spcPts val="300"/>
              </a:spcBef>
              <a:spcAft>
                <a:spcPts val="600"/>
              </a:spcAft>
              <a:buFont typeface="Arial" panose="020B0604020202020204" pitchFamily="34" charset="0"/>
              <a:buChar char="•"/>
            </a:pPr>
            <a:r>
              <a:rPr lang="fr-FR" sz="1000" dirty="0">
                <a:latin typeface="Calibri" panose="020F0502020204030204" pitchFamily="34" charset="0"/>
                <a:cs typeface="Times New Roman" panose="02020603050405020304" pitchFamily="18" charset="0"/>
              </a:rPr>
              <a:t>Raisons personnelles (déménagement)</a:t>
            </a:r>
          </a:p>
          <a:p>
            <a:pPr marL="171450" indent="-171450" algn="just">
              <a:spcBef>
                <a:spcPts val="300"/>
              </a:spcBef>
              <a:spcAft>
                <a:spcPts val="600"/>
              </a:spcAft>
              <a:buFont typeface="Arial" panose="020B0604020202020204" pitchFamily="34" charset="0"/>
              <a:buChar char="•"/>
            </a:pPr>
            <a:r>
              <a:rPr lang="fr-FR" sz="1000" b="1" dirty="0">
                <a:latin typeface="Calibri" panose="020F0502020204030204" pitchFamily="34" charset="0"/>
                <a:cs typeface="Times New Roman" panose="02020603050405020304" pitchFamily="18" charset="0"/>
              </a:rPr>
              <a:t>Les 20 ans, </a:t>
            </a:r>
            <a:r>
              <a:rPr lang="fr-FR" sz="1000" dirty="0">
                <a:latin typeface="Calibri" panose="020F0502020204030204" pitchFamily="34" charset="0"/>
                <a:cs typeface="Times New Roman" panose="02020603050405020304" pitchFamily="18" charset="0"/>
              </a:rPr>
              <a:t>le jeune n’aura plus la possibilité de bénéficier de l’accompagnement par le SAIDV. </a:t>
            </a:r>
          </a:p>
          <a:p>
            <a:pPr marL="171450" indent="-171450" algn="just">
              <a:spcBef>
                <a:spcPts val="300"/>
              </a:spcBef>
              <a:spcAft>
                <a:spcPts val="600"/>
              </a:spcAft>
              <a:buFont typeface="Arial" panose="020B0604020202020204" pitchFamily="34" charset="0"/>
              <a:buChar char="•"/>
            </a:pPr>
            <a:endParaRPr lang="fr-FR" sz="1000" dirty="0">
              <a:latin typeface="Calibri" panose="020F0502020204030204" pitchFamily="34" charset="0"/>
              <a:cs typeface="Times New Roman" panose="02020603050405020304" pitchFamily="18" charset="0"/>
            </a:endParaRPr>
          </a:p>
          <a:p>
            <a:pPr marL="171450" indent="-171450" algn="just">
              <a:spcBef>
                <a:spcPts val="300"/>
              </a:spcBef>
              <a:spcAft>
                <a:spcPts val="600"/>
              </a:spcAft>
              <a:buFont typeface="Wingdings" panose="05000000000000000000" pitchFamily="2" charset="2"/>
              <a:buChar char="Ø"/>
            </a:pPr>
            <a:r>
              <a:rPr lang="fr-FR" sz="1000" b="1" u="sng" dirty="0">
                <a:latin typeface="Calibri" panose="020F0502020204030204" pitchFamily="34" charset="0"/>
                <a:cs typeface="Times New Roman" panose="02020603050405020304" pitchFamily="18" charset="0"/>
              </a:rPr>
              <a:t>Pour les jeunes adultes qui ne peuvent plus être accompagnés</a:t>
            </a:r>
          </a:p>
          <a:p>
            <a:pPr algn="just">
              <a:spcBef>
                <a:spcPts val="300"/>
              </a:spcBef>
              <a:spcAft>
                <a:spcPts val="600"/>
              </a:spcAft>
            </a:pPr>
            <a:r>
              <a:rPr lang="fr-FR" sz="1000" dirty="0">
                <a:latin typeface="Calibri" panose="020F0502020204030204" pitchFamily="34" charset="0"/>
                <a:cs typeface="Times New Roman" panose="02020603050405020304" pitchFamily="18" charset="0"/>
              </a:rPr>
              <a:t>La fin d’accompagnement est anticipée le plus en amont possible par l’équipe. Un </a:t>
            </a:r>
            <a:r>
              <a:rPr lang="fr-FR" sz="1000" b="1" dirty="0">
                <a:latin typeface="Calibri" panose="020F0502020204030204" pitchFamily="34" charset="0"/>
                <a:cs typeface="Times New Roman" panose="02020603050405020304" pitchFamily="18" charset="0"/>
              </a:rPr>
              <a:t>travail spécifique visant à l’autonomie dans son parcours de futur adulte </a:t>
            </a:r>
            <a:r>
              <a:rPr lang="fr-FR" sz="1000" dirty="0">
                <a:latin typeface="Calibri" panose="020F0502020204030204" pitchFamily="34" charset="0"/>
                <a:cs typeface="Times New Roman" panose="02020603050405020304" pitchFamily="18" charset="0"/>
              </a:rPr>
              <a:t>est mis en place. Différentes actions peuvent être demandées par le jeune, notamment un accompagnement à la recherche d’un logement, une explication des modalités de déclaration des impôts et autres démarches administratives et civiques, un accompagnement à l’insertion professionnelle, etc.</a:t>
            </a:r>
          </a:p>
          <a:p>
            <a:pPr algn="just">
              <a:spcBef>
                <a:spcPts val="300"/>
              </a:spcBef>
              <a:spcAft>
                <a:spcPts val="600"/>
              </a:spcAft>
            </a:pPr>
            <a:r>
              <a:rPr lang="fr-FR" sz="1000" dirty="0">
                <a:latin typeface="Calibri" panose="020F0502020204030204" pitchFamily="34" charset="0"/>
                <a:cs typeface="Times New Roman" panose="02020603050405020304" pitchFamily="18" charset="0"/>
              </a:rPr>
              <a:t>La question de la suite des accompagnements au-delà de 20 ans est complexifiée par l’absence de structure en capacité de proposer un accompagnement adapté aux jeunes adultes déficients visuels sur le département.</a:t>
            </a:r>
          </a:p>
          <a:p>
            <a:pPr algn="just">
              <a:spcBef>
                <a:spcPts val="300"/>
              </a:spcBef>
              <a:spcAft>
                <a:spcPts val="600"/>
              </a:spcAft>
            </a:pPr>
            <a:endParaRPr lang="fr-FR" sz="400" dirty="0">
              <a:latin typeface="Calibri" panose="020F0502020204030204" pitchFamily="34" charset="0"/>
              <a:cs typeface="Times New Roman" panose="02020603050405020304" pitchFamily="18" charset="0"/>
            </a:endParaRPr>
          </a:p>
          <a:p>
            <a:pPr marL="171450" indent="-171450" algn="just">
              <a:spcBef>
                <a:spcPts val="300"/>
              </a:spcBef>
              <a:spcAft>
                <a:spcPts val="600"/>
              </a:spcAft>
              <a:buFont typeface="Wingdings" panose="05000000000000000000" pitchFamily="2" charset="2"/>
              <a:buChar char="Ø"/>
            </a:pPr>
            <a:r>
              <a:rPr lang="fr-FR" sz="1000" b="1" u="sng" dirty="0">
                <a:latin typeface="Calibri" panose="020F0502020204030204" pitchFamily="34" charset="0"/>
                <a:cs typeface="Times New Roman" panose="02020603050405020304" pitchFamily="18" charset="0"/>
              </a:rPr>
              <a:t>Pour les jeunes dont le profil ne correspond plus à l’accompagnement du SAIDV</a:t>
            </a:r>
          </a:p>
          <a:p>
            <a:pPr algn="just">
              <a:spcBef>
                <a:spcPts val="300"/>
              </a:spcBef>
              <a:spcAft>
                <a:spcPts val="600"/>
              </a:spcAft>
            </a:pPr>
            <a:r>
              <a:rPr lang="fr-FR" sz="1000" dirty="0">
                <a:latin typeface="Calibri" panose="020F0502020204030204" pitchFamily="34" charset="0"/>
                <a:cs typeface="Times New Roman" panose="02020603050405020304" pitchFamily="18" charset="0"/>
              </a:rPr>
              <a:t>Les propositions de modifier l’accompagnement sont discutées avec le jeune et sa famille ou représentants légaux, et entre professionnels du SAIDV ; notamment dans le cadre des temps d’ESS et PIA.</a:t>
            </a:r>
          </a:p>
          <a:p>
            <a:pPr algn="just">
              <a:spcBef>
                <a:spcPts val="300"/>
              </a:spcBef>
              <a:spcAft>
                <a:spcPts val="600"/>
              </a:spcAft>
            </a:pPr>
            <a:r>
              <a:rPr lang="fr-FR" sz="1000" dirty="0">
                <a:latin typeface="Calibri" panose="020F0502020204030204" pitchFamily="34" charset="0"/>
                <a:cs typeface="Times New Roman" panose="02020603050405020304" pitchFamily="18" charset="0"/>
              </a:rPr>
              <a:t>Lorsque la continuité du parcours se fait vers un autre établissement spécialisé (par exemple un ESAT / centre de formation spécifique DV, etc.), les </a:t>
            </a:r>
            <a:r>
              <a:rPr lang="fr-FR" sz="1000" b="1" dirty="0">
                <a:latin typeface="Calibri" panose="020F0502020204030204" pitchFamily="34" charset="0"/>
                <a:cs typeface="Times New Roman" panose="02020603050405020304" pitchFamily="18" charset="0"/>
              </a:rPr>
              <a:t>professionnels accompagnent le jeune et ses parents auprès de la nouvelle équipe </a:t>
            </a:r>
            <a:r>
              <a:rPr lang="fr-FR" sz="1000" dirty="0">
                <a:latin typeface="Calibri" panose="020F0502020204030204" pitchFamily="34" charset="0"/>
                <a:cs typeface="Times New Roman" panose="02020603050405020304" pitchFamily="18" charset="0"/>
              </a:rPr>
              <a:t>pour assurer un bon passage de relai. </a:t>
            </a:r>
          </a:p>
          <a:p>
            <a:pPr algn="just">
              <a:spcAft>
                <a:spcPts val="600"/>
              </a:spcAft>
            </a:pPr>
            <a:r>
              <a:rPr lang="fr-FR" sz="1000" b="1" dirty="0">
                <a:latin typeface="Calibri" panose="020F0502020204030204" pitchFamily="34" charset="0"/>
                <a:cs typeface="Times New Roman" panose="02020603050405020304" pitchFamily="18" charset="0"/>
              </a:rPr>
              <a:t>Tout projet d’orientation est co-construit avec le jeune et sa famille et les personnes participant à sa scolarité en lien avec  ses potentialités. </a:t>
            </a:r>
            <a:endParaRPr lang="fr-FR" sz="1000" dirty="0">
              <a:latin typeface="Calibri" panose="020F0502020204030204" pitchFamily="34" charset="0"/>
              <a:cs typeface="Times New Roman" panose="02020603050405020304" pitchFamily="18" charset="0"/>
            </a:endParaRPr>
          </a:p>
          <a:p>
            <a:pPr algn="just">
              <a:spcBef>
                <a:spcPts val="300"/>
              </a:spcBef>
              <a:spcAft>
                <a:spcPts val="300"/>
              </a:spcAft>
            </a:pPr>
            <a:endParaRPr lang="fr-FR" sz="1000" b="1" i="1" dirty="0">
              <a:solidFill>
                <a:srgbClr val="2E75B6"/>
              </a:solidFill>
              <a:latin typeface="Calibri" panose="020F0502020204030204" pitchFamily="34" charset="0"/>
              <a:cs typeface="Times New Roman" panose="02020603050405020304" pitchFamily="18" charset="0"/>
            </a:endParaRPr>
          </a:p>
          <a:p>
            <a:pPr algn="just">
              <a:spcBef>
                <a:spcPts val="300"/>
              </a:spcBef>
              <a:spcAft>
                <a:spcPts val="300"/>
              </a:spcAft>
            </a:pPr>
            <a:r>
              <a:rPr lang="fr-FR" sz="1000" b="1" i="1" dirty="0">
                <a:solidFill>
                  <a:srgbClr val="2E75B6"/>
                </a:solidFill>
                <a:latin typeface="Calibri" panose="020F0502020204030204" pitchFamily="34" charset="0"/>
                <a:cs typeface="Times New Roman" panose="02020603050405020304" pitchFamily="18" charset="0"/>
              </a:rPr>
              <a:t>Le service de suite</a:t>
            </a:r>
          </a:p>
          <a:p>
            <a:pPr algn="just">
              <a:spcAft>
                <a:spcPts val="600"/>
              </a:spcAft>
            </a:pPr>
            <a:r>
              <a:rPr lang="fr-FR" sz="1000" dirty="0">
                <a:latin typeface="Calibri" panose="020F0502020204030204" pitchFamily="34" charset="0"/>
                <a:cs typeface="Times New Roman" panose="02020603050405020304" pitchFamily="18" charset="0"/>
              </a:rPr>
              <a:t>Lorsque la sortie du SAIDV est signée avec le jeune, une présentation du service de suite lui est faite. </a:t>
            </a:r>
          </a:p>
          <a:p>
            <a:pPr algn="just">
              <a:spcAft>
                <a:spcPts val="600"/>
              </a:spcAft>
            </a:pPr>
            <a:r>
              <a:rPr lang="fr-FR" sz="1000" dirty="0">
                <a:latin typeface="Calibri" panose="020F0502020204030204" pitchFamily="34" charset="0"/>
                <a:cs typeface="Times New Roman" panose="02020603050405020304" pitchFamily="18" charset="0"/>
              </a:rPr>
              <a:t>Il s’agit d’un accompagnement ponctuel selon le besoin du jeune et à sa demande. </a:t>
            </a:r>
          </a:p>
          <a:p>
            <a:pPr algn="just">
              <a:spcAft>
                <a:spcPts val="600"/>
              </a:spcAft>
            </a:pPr>
            <a:r>
              <a:rPr lang="fr-FR" sz="1000" dirty="0">
                <a:latin typeface="Calibri" panose="020F0502020204030204" pitchFamily="34" charset="0"/>
                <a:cs typeface="Times New Roman" panose="02020603050405020304" pitchFamily="18" charset="0"/>
              </a:rPr>
              <a:t>Ce service contribue à permettre aux jeunes à s’adapter dans des milieux ouverts (pré)-professionnels) ou universitaires.</a:t>
            </a:r>
          </a:p>
          <a:p>
            <a:pPr algn="just">
              <a:spcAft>
                <a:spcPts val="600"/>
              </a:spcAft>
            </a:pPr>
            <a:r>
              <a:rPr lang="fr-FR" sz="1000" dirty="0">
                <a:latin typeface="Calibri" panose="020F0502020204030204" pitchFamily="34" charset="0"/>
                <a:cs typeface="Times New Roman" panose="02020603050405020304" pitchFamily="18" charset="0"/>
              </a:rPr>
              <a:t>A titre d’exemple, un professionnel peut accompagner le jeune à se repérer dans son nouvel environnement (université, appartement, etc.), dans l’accès à ses droits (dossier MDPH, dossier AAH, etc.). Les jeunes quittant le SAIDV sont invités à solliciter le service de suite quel que soit le besoin ressenti. </a:t>
            </a:r>
          </a:p>
          <a:p>
            <a:pPr algn="just">
              <a:spcAft>
                <a:spcPts val="600"/>
              </a:spcAft>
            </a:pPr>
            <a:endParaRPr lang="fr-FR" sz="1000" dirty="0">
              <a:latin typeface="Calibri" panose="020F0502020204030204" pitchFamily="34" charset="0"/>
              <a:cs typeface="Times New Roman" panose="02020603050405020304" pitchFamily="18" charset="0"/>
            </a:endParaRPr>
          </a:p>
        </p:txBody>
      </p:sp>
      <p:grpSp>
        <p:nvGrpSpPr>
          <p:cNvPr id="28" name="Groupe 27">
            <a:extLst>
              <a:ext uri="{FF2B5EF4-FFF2-40B4-BE49-F238E27FC236}">
                <a16:creationId xmlns:a16="http://schemas.microsoft.com/office/drawing/2014/main" id="{A1A0640A-4572-4804-B8CD-F446194E358C}"/>
              </a:ext>
            </a:extLst>
          </p:cNvPr>
          <p:cNvGrpSpPr/>
          <p:nvPr/>
        </p:nvGrpSpPr>
        <p:grpSpPr>
          <a:xfrm>
            <a:off x="364020" y="1493135"/>
            <a:ext cx="438612" cy="438346"/>
            <a:chOff x="3873848" y="1485140"/>
            <a:chExt cx="438612" cy="438346"/>
          </a:xfrm>
        </p:grpSpPr>
        <p:sp>
          <p:nvSpPr>
            <p:cNvPr id="18" name="Ellipse 17">
              <a:extLst>
                <a:ext uri="{FF2B5EF4-FFF2-40B4-BE49-F238E27FC236}">
                  <a16:creationId xmlns:a16="http://schemas.microsoft.com/office/drawing/2014/main" id="{9273D8DC-2969-40B9-B4D1-B0D2FB0C8D2C}"/>
                </a:ext>
              </a:extLst>
            </p:cNvPr>
            <p:cNvSpPr>
              <a:spLocks noChangeAspect="1"/>
            </p:cNvSpPr>
            <p:nvPr/>
          </p:nvSpPr>
          <p:spPr>
            <a:xfrm>
              <a:off x="3873848" y="1485140"/>
              <a:ext cx="438612" cy="4383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6" name="Image 25">
              <a:extLst>
                <a:ext uri="{FF2B5EF4-FFF2-40B4-BE49-F238E27FC236}">
                  <a16:creationId xmlns:a16="http://schemas.microsoft.com/office/drawing/2014/main" id="{72428789-97C3-4992-9CA9-2F2AF46351E4}"/>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970854" y="1586588"/>
              <a:ext cx="244599" cy="274638"/>
            </a:xfrm>
            <a:prstGeom prst="rect">
              <a:avLst/>
            </a:prstGeom>
          </p:spPr>
        </p:pic>
        <p:sp>
          <p:nvSpPr>
            <p:cNvPr id="27" name="Flèche : droite 26">
              <a:extLst>
                <a:ext uri="{FF2B5EF4-FFF2-40B4-BE49-F238E27FC236}">
                  <a16:creationId xmlns:a16="http://schemas.microsoft.com/office/drawing/2014/main" id="{8877FF67-0E0D-4A01-9F69-DA80939D4AD9}"/>
                </a:ext>
              </a:extLst>
            </p:cNvPr>
            <p:cNvSpPr/>
            <p:nvPr/>
          </p:nvSpPr>
          <p:spPr>
            <a:xfrm>
              <a:off x="4156144" y="1716037"/>
              <a:ext cx="126125" cy="93866"/>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Espace réservé du numéro de diapositive 3">
            <a:extLst>
              <a:ext uri="{FF2B5EF4-FFF2-40B4-BE49-F238E27FC236}">
                <a16:creationId xmlns:a16="http://schemas.microsoft.com/office/drawing/2014/main" id="{8B4A448A-024B-42FE-BC1F-3062C1B823F0}"/>
              </a:ext>
            </a:extLst>
          </p:cNvPr>
          <p:cNvSpPr>
            <a:spLocks noGrp="1"/>
          </p:cNvSpPr>
          <p:nvPr>
            <p:ph type="sldNum" sz="quarter" idx="4"/>
          </p:nvPr>
        </p:nvSpPr>
        <p:spPr/>
        <p:txBody>
          <a:bodyPr/>
          <a:lstStyle/>
          <a:p>
            <a:fld id="{783F95A4-AEF2-4187-971F-58B8102EF8C3}" type="slidenum">
              <a:rPr lang="fr-FR" smtClean="0"/>
              <a:t>25</a:t>
            </a:fld>
            <a:endParaRPr lang="fr-FR" dirty="0"/>
          </a:p>
        </p:txBody>
      </p:sp>
      <p:sp>
        <p:nvSpPr>
          <p:cNvPr id="22" name="Rectangle 21">
            <a:extLst>
              <a:ext uri="{FF2B5EF4-FFF2-40B4-BE49-F238E27FC236}">
                <a16:creationId xmlns:a16="http://schemas.microsoft.com/office/drawing/2014/main" id="{775CDB64-9709-4016-8EF3-DA0E926EAFCC}"/>
              </a:ext>
            </a:extLst>
          </p:cNvPr>
          <p:cNvSpPr/>
          <p:nvPr/>
        </p:nvSpPr>
        <p:spPr>
          <a:xfrm>
            <a:off x="4069749" y="4731024"/>
            <a:ext cx="3171773" cy="2104116"/>
          </a:xfrm>
          <a:prstGeom prst="rect">
            <a:avLst/>
          </a:prstGeom>
          <a:noFill/>
          <a:ln>
            <a:solidFill>
              <a:srgbClr val="013C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fr-FR" sz="1000" b="1" dirty="0">
                <a:solidFill>
                  <a:srgbClr val="013C7E"/>
                </a:solidFill>
              </a:rPr>
              <a:t>L’insertion dans l’enseignement supérieur français est complexifiée par le site « Parcours Sup »</a:t>
            </a:r>
          </a:p>
          <a:p>
            <a:pPr algn="just">
              <a:spcAft>
                <a:spcPts val="600"/>
              </a:spcAft>
            </a:pPr>
            <a:r>
              <a:rPr lang="fr-FR" sz="1000" dirty="0">
                <a:solidFill>
                  <a:schemeClr val="tx1"/>
                </a:solidFill>
              </a:rPr>
              <a:t>Une contrainte organisationnelle est aujourd’hui rencontrée par les professionnels du SAIDV avec des décisions tardives du processus « Parcours Sup » (Juin / juillet). </a:t>
            </a:r>
          </a:p>
          <a:p>
            <a:pPr algn="just">
              <a:spcAft>
                <a:spcPts val="600"/>
              </a:spcAft>
            </a:pPr>
            <a:r>
              <a:rPr lang="fr-FR" sz="1000" dirty="0">
                <a:solidFill>
                  <a:schemeClr val="tx1"/>
                </a:solidFill>
              </a:rPr>
              <a:t>Cela précipite la mise en place peu confortable d’un accompagnement adapté à l’intégration dans l’enseignement supérieur (recherche de logement, appropriation des locaux d’université, appropriation du nouvel environnement de vie du jeune, démarches administratives diverses, etc.)</a:t>
            </a:r>
          </a:p>
        </p:txBody>
      </p:sp>
      <p:sp>
        <p:nvSpPr>
          <p:cNvPr id="29" name="ZoneTexte 28">
            <a:extLst>
              <a:ext uri="{FF2B5EF4-FFF2-40B4-BE49-F238E27FC236}">
                <a16:creationId xmlns:a16="http://schemas.microsoft.com/office/drawing/2014/main" id="{531E0AA3-2A4D-43FC-9A14-D7D55686E874}"/>
              </a:ext>
            </a:extLst>
          </p:cNvPr>
          <p:cNvSpPr txBox="1"/>
          <p:nvPr/>
        </p:nvSpPr>
        <p:spPr>
          <a:xfrm>
            <a:off x="1196367" y="1062884"/>
            <a:ext cx="3252365" cy="338554"/>
          </a:xfrm>
          <a:prstGeom prst="rect">
            <a:avLst/>
          </a:prstGeom>
          <a:noFill/>
        </p:spPr>
        <p:txBody>
          <a:bodyPr wrap="none" rtlCol="0">
            <a:spAutoFit/>
          </a:bodyPr>
          <a:lstStyle/>
          <a:p>
            <a:r>
              <a:rPr lang="fr-FR" sz="1600" b="1" kern="0" dirty="0">
                <a:solidFill>
                  <a:srgbClr val="013C7E"/>
                </a:solidFill>
              </a:rPr>
              <a:t>3.2. </a:t>
            </a:r>
            <a:r>
              <a:rPr lang="fr-FR" sz="1600" b="1" i="1" u="sng" dirty="0">
                <a:solidFill>
                  <a:srgbClr val="013C7E"/>
                </a:solidFill>
              </a:rPr>
              <a:t>Le parcours d’accompagnement</a:t>
            </a:r>
          </a:p>
        </p:txBody>
      </p:sp>
      <p:sp>
        <p:nvSpPr>
          <p:cNvPr id="31" name="ZoneTexte 30">
            <a:extLst>
              <a:ext uri="{FF2B5EF4-FFF2-40B4-BE49-F238E27FC236}">
                <a16:creationId xmlns:a16="http://schemas.microsoft.com/office/drawing/2014/main" id="{93DD8A7E-D3CB-41DD-A80F-B1FE936538CA}"/>
              </a:ext>
            </a:extLst>
          </p:cNvPr>
          <p:cNvSpPr txBox="1">
            <a:spLocks/>
          </p:cNvSpPr>
          <p:nvPr/>
        </p:nvSpPr>
        <p:spPr>
          <a:xfrm>
            <a:off x="1027941" y="123461"/>
            <a:ext cx="6039507" cy="1088572"/>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L’accompagnement proposé</a:t>
            </a:r>
          </a:p>
        </p:txBody>
      </p:sp>
      <p:sp>
        <p:nvSpPr>
          <p:cNvPr id="32" name="Rectangle : avec coin arrondi et coin rogné en haut 31">
            <a:extLst>
              <a:ext uri="{FF2B5EF4-FFF2-40B4-BE49-F238E27FC236}">
                <a16:creationId xmlns:a16="http://schemas.microsoft.com/office/drawing/2014/main" id="{E6340594-1F89-4791-A9BA-4144018A9A32}"/>
              </a:ext>
            </a:extLst>
          </p:cNvPr>
          <p:cNvSpPr/>
          <p:nvPr/>
        </p:nvSpPr>
        <p:spPr>
          <a:xfrm rot="5400000">
            <a:off x="131406" y="240767"/>
            <a:ext cx="941209" cy="837994"/>
          </a:xfrm>
          <a:prstGeom prst="snipRoundRect">
            <a:avLst/>
          </a:prstGeom>
          <a:solidFill>
            <a:srgbClr val="013C7E"/>
          </a:solidFill>
          <a:ln w="12700" cap="flat" cmpd="sng" algn="ctr">
            <a:solidFill>
              <a:srgbClr val="013C7E"/>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3</a:t>
            </a:r>
          </a:p>
        </p:txBody>
      </p:sp>
    </p:spTree>
    <p:extLst>
      <p:ext uri="{BB962C8B-B14F-4D97-AF65-F5344CB8AC3E}">
        <p14:creationId xmlns:p14="http://schemas.microsoft.com/office/powerpoint/2010/main" val="147543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7559674" cy="10691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p:cNvCxnSpPr>
            <a:stCxn id="5" idx="1"/>
            <a:endCxn id="5" idx="3"/>
          </p:cNvCxnSpPr>
          <p:nvPr/>
        </p:nvCxnSpPr>
        <p:spPr>
          <a:xfrm>
            <a:off x="1" y="5345907"/>
            <a:ext cx="75596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llipse 1"/>
          <p:cNvSpPr>
            <a:spLocks noChangeAspect="1"/>
          </p:cNvSpPr>
          <p:nvPr/>
        </p:nvSpPr>
        <p:spPr>
          <a:xfrm>
            <a:off x="1916837" y="3483239"/>
            <a:ext cx="3726000" cy="3725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1781837" y="3353627"/>
            <a:ext cx="3996000" cy="399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54043EE0-937D-4665-88F4-772C9B1CF2C6}"/>
              </a:ext>
            </a:extLst>
          </p:cNvPr>
          <p:cNvSpPr txBox="1"/>
          <p:nvPr/>
        </p:nvSpPr>
        <p:spPr>
          <a:xfrm>
            <a:off x="1846566" y="4743733"/>
            <a:ext cx="3893047" cy="1200329"/>
          </a:xfrm>
          <a:prstGeom prst="rect">
            <a:avLst/>
          </a:prstGeom>
          <a:noFill/>
        </p:spPr>
        <p:txBody>
          <a:bodyPr wrap="square" rtlCol="0">
            <a:spAutoFit/>
          </a:bodyPr>
          <a:lstStyle/>
          <a:p>
            <a:pPr algn="ctr"/>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pPr algn="ctr"/>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endParaRPr lang="fr-FR" sz="2400" dirty="0">
              <a:solidFill>
                <a:schemeClr val="bg1">
                  <a:lumMod val="50000"/>
                </a:schemeClr>
              </a:solidFill>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BFCF1857-035C-4842-8380-17CFD21FF49A}"/>
              </a:ext>
            </a:extLst>
          </p:cNvPr>
          <p:cNvSpPr>
            <a:spLocks noGrp="1"/>
          </p:cNvSpPr>
          <p:nvPr>
            <p:ph type="sldNum" sz="quarter" idx="4"/>
          </p:nvPr>
        </p:nvSpPr>
        <p:spPr/>
        <p:txBody>
          <a:bodyPr/>
          <a:lstStyle/>
          <a:p>
            <a:fld id="{783F95A4-AEF2-4187-971F-58B8102EF8C3}" type="slidenum">
              <a:rPr lang="fr-FR" smtClean="0"/>
              <a:t>26</a:t>
            </a:fld>
            <a:endParaRPr lang="fr-FR" dirty="0"/>
          </a:p>
        </p:txBody>
      </p:sp>
    </p:spTree>
    <p:extLst>
      <p:ext uri="{BB962C8B-B14F-4D97-AF65-F5344CB8AC3E}">
        <p14:creationId xmlns:p14="http://schemas.microsoft.com/office/powerpoint/2010/main" val="44071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195B3E-600B-451D-AB87-99EF25CB912D}"/>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6" name="Rectangle : avec coin arrondi et coin rogné en haut 5">
            <a:extLst>
              <a:ext uri="{FF2B5EF4-FFF2-40B4-BE49-F238E27FC236}">
                <a16:creationId xmlns:a16="http://schemas.microsoft.com/office/drawing/2014/main" id="{C2420773-E2F3-4D4F-9E3D-B71F1FDEB63B}"/>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10" name="ZoneTexte 9">
            <a:extLst>
              <a:ext uri="{FF2B5EF4-FFF2-40B4-BE49-F238E27FC236}">
                <a16:creationId xmlns:a16="http://schemas.microsoft.com/office/drawing/2014/main" id="{D3C519B3-5062-46C3-A925-8931C8619860}"/>
              </a:ext>
            </a:extLst>
          </p:cNvPr>
          <p:cNvSpPr txBox="1"/>
          <p:nvPr/>
        </p:nvSpPr>
        <p:spPr>
          <a:xfrm>
            <a:off x="1246920" y="1035638"/>
            <a:ext cx="5898288" cy="338554"/>
          </a:xfrm>
          <a:prstGeom prst="rect">
            <a:avLst/>
          </a:prstGeom>
          <a:noFill/>
        </p:spPr>
        <p:txBody>
          <a:bodyPr wrap="square" rtlCol="0">
            <a:spAutoFit/>
          </a:bodyPr>
          <a:lstStyle/>
          <a:p>
            <a:pPr lvl="0">
              <a:defRPr/>
            </a:pPr>
            <a:r>
              <a:rPr lang="fr-FR" sz="1600" b="1" kern="0" dirty="0">
                <a:solidFill>
                  <a:schemeClr val="bg1">
                    <a:lumMod val="50000"/>
                  </a:schemeClr>
                </a:solidFill>
              </a:rPr>
              <a:t>4.1. </a:t>
            </a:r>
            <a:r>
              <a:rPr lang="fr-FR" sz="1600" b="1" i="1" u="sng" kern="0" dirty="0">
                <a:solidFill>
                  <a:schemeClr val="bg1">
                    <a:lumMod val="50000"/>
                  </a:schemeClr>
                </a:solidFill>
              </a:rPr>
              <a:t>Une équipe pluriprofessionnelle et flexible</a:t>
            </a:r>
            <a:endParaRPr lang="fr-FR" sz="1600" b="1" i="1" u="sng" dirty="0">
              <a:solidFill>
                <a:schemeClr val="bg1">
                  <a:lumMod val="50000"/>
                </a:schemeClr>
              </a:solidFill>
            </a:endParaRPr>
          </a:p>
        </p:txBody>
      </p:sp>
      <p:sp>
        <p:nvSpPr>
          <p:cNvPr id="11" name="Ellipse 10">
            <a:extLst>
              <a:ext uri="{FF2B5EF4-FFF2-40B4-BE49-F238E27FC236}">
                <a16:creationId xmlns:a16="http://schemas.microsoft.com/office/drawing/2014/main" id="{CC38B40A-0B05-4170-A18D-A780001FDDFD}"/>
              </a:ext>
            </a:extLst>
          </p:cNvPr>
          <p:cNvSpPr>
            <a:spLocks noChangeAspect="1"/>
          </p:cNvSpPr>
          <p:nvPr/>
        </p:nvSpPr>
        <p:spPr>
          <a:xfrm>
            <a:off x="364023" y="1530150"/>
            <a:ext cx="438612" cy="438346"/>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80A6F6F3-2AF1-4322-8600-2DA5D0B7C6EC}"/>
              </a:ext>
            </a:extLst>
          </p:cNvPr>
          <p:cNvSpPr/>
          <p:nvPr/>
        </p:nvSpPr>
        <p:spPr>
          <a:xfrm>
            <a:off x="382507" y="1642558"/>
            <a:ext cx="6957423" cy="8003207"/>
          </a:xfrm>
          <a:prstGeom prst="rect">
            <a:avLst/>
          </a:prstGeom>
        </p:spPr>
        <p:txBody>
          <a:bodyPr wrap="square" numCol="1" spcCol="360000">
            <a:noAutofit/>
          </a:bodyPr>
          <a:lstStyle/>
          <a:p>
            <a:pPr algn="just">
              <a:spcBef>
                <a:spcPts val="300"/>
              </a:spcBef>
              <a:spcAft>
                <a:spcPts val="300"/>
              </a:spcAft>
            </a:pPr>
            <a:r>
              <a:rPr lang="fr-FR" sz="1600" dirty="0">
                <a:solidFill>
                  <a:srgbClr val="E7E6E6">
                    <a:lumMod val="50000"/>
                  </a:srgbClr>
                </a:solidFill>
              </a:rPr>
              <a:t>	Une équipe pluriprofessionnelle au service de besoins pluriels </a:t>
            </a:r>
            <a:endParaRPr lang="fr-FR" sz="1600" b="1" i="1" dirty="0">
              <a:solidFill>
                <a:srgbClr val="2E75B6"/>
              </a:solidFill>
              <a:latin typeface="Calibri" panose="020F0502020204030204" pitchFamily="34" charset="0"/>
              <a:cs typeface="Times New Roman" panose="02020603050405020304" pitchFamily="18" charset="0"/>
            </a:endParaRPr>
          </a:p>
          <a:p>
            <a:pPr lvl="0" algn="just">
              <a:spcBef>
                <a:spcPts val="300"/>
              </a:spcBef>
              <a:spcAft>
                <a:spcPts val="300"/>
              </a:spcAft>
            </a:pPr>
            <a:endParaRPr lang="fr-FR" sz="1200" b="1" i="1" dirty="0">
              <a:solidFill>
                <a:srgbClr val="2E75B6"/>
              </a:solidFill>
              <a:latin typeface="Calibri" panose="020F0502020204030204" pitchFamily="34" charset="0"/>
              <a:cs typeface="Times New Roman" panose="02020603050405020304" pitchFamily="18" charset="0"/>
            </a:endParaRPr>
          </a:p>
          <a:p>
            <a:pPr algn="just">
              <a:spcAft>
                <a:spcPts val="600"/>
              </a:spcAft>
            </a:pPr>
            <a:r>
              <a:rPr lang="fr-FR" sz="1000" dirty="0">
                <a:latin typeface="Calibri" panose="020F0502020204030204" pitchFamily="34" charset="0"/>
                <a:cs typeface="Times New Roman" panose="02020603050405020304" pitchFamily="18" charset="0"/>
              </a:rPr>
              <a:t>Pour mener à bien l’ensemble de ses missions, une équipe de 24 professionnels, dont des enseignants mis à disposition par l’Éducation Nationale, intervient quotidiennement auprès des jeunes.</a:t>
            </a: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p:txBody>
      </p:sp>
      <p:pic>
        <p:nvPicPr>
          <p:cNvPr id="25" name="Image 24">
            <a:extLst>
              <a:ext uri="{FF2B5EF4-FFF2-40B4-BE49-F238E27FC236}">
                <a16:creationId xmlns:a16="http://schemas.microsoft.com/office/drawing/2014/main" id="{69773FEC-3F4E-4140-8D1B-3E1DD7A4AE82}"/>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41731" y="1604469"/>
            <a:ext cx="291296" cy="291296"/>
          </a:xfrm>
          <a:prstGeom prst="rect">
            <a:avLst/>
          </a:prstGeom>
        </p:spPr>
      </p:pic>
      <p:sp>
        <p:nvSpPr>
          <p:cNvPr id="20" name="Rectangle 19">
            <a:extLst>
              <a:ext uri="{FF2B5EF4-FFF2-40B4-BE49-F238E27FC236}">
                <a16:creationId xmlns:a16="http://schemas.microsoft.com/office/drawing/2014/main" id="{87E88127-6BFD-4127-890A-0DD8A43D11C1}"/>
              </a:ext>
            </a:extLst>
          </p:cNvPr>
          <p:cNvSpPr>
            <a:spLocks/>
          </p:cNvSpPr>
          <p:nvPr/>
        </p:nvSpPr>
        <p:spPr>
          <a:xfrm>
            <a:off x="364023" y="2042815"/>
            <a:ext cx="6588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a:extLst>
              <a:ext uri="{FF2B5EF4-FFF2-40B4-BE49-F238E27FC236}">
                <a16:creationId xmlns:a16="http://schemas.microsoft.com/office/drawing/2014/main" id="{FEB1959E-3C65-49B2-B3F3-1509030259F6}"/>
              </a:ext>
            </a:extLst>
          </p:cNvPr>
          <p:cNvSpPr>
            <a:spLocks noGrp="1"/>
          </p:cNvSpPr>
          <p:nvPr>
            <p:ph type="sldNum" sz="quarter" idx="4"/>
          </p:nvPr>
        </p:nvSpPr>
        <p:spPr/>
        <p:txBody>
          <a:bodyPr/>
          <a:lstStyle/>
          <a:p>
            <a:fld id="{783F95A4-AEF2-4187-971F-58B8102EF8C3}" type="slidenum">
              <a:rPr lang="fr-FR" smtClean="0"/>
              <a:t>27</a:t>
            </a:fld>
            <a:endParaRPr lang="fr-FR" dirty="0"/>
          </a:p>
        </p:txBody>
      </p:sp>
      <p:pic>
        <p:nvPicPr>
          <p:cNvPr id="5" name="Image 4">
            <a:extLst>
              <a:ext uri="{FF2B5EF4-FFF2-40B4-BE49-F238E27FC236}">
                <a16:creationId xmlns:a16="http://schemas.microsoft.com/office/drawing/2014/main" id="{9E922F71-D64D-4F01-A633-1AE50FCD7DBD}"/>
              </a:ext>
            </a:extLst>
          </p:cNvPr>
          <p:cNvPicPr>
            <a:picLocks noChangeAspect="1"/>
          </p:cNvPicPr>
          <p:nvPr/>
        </p:nvPicPr>
        <p:blipFill rotWithShape="1">
          <a:blip r:embed="rId3">
            <a:extLst>
              <a:ext uri="{28A0092B-C50C-407E-A947-70E740481C1C}">
                <a14:useLocalDpi xmlns:a14="http://schemas.microsoft.com/office/drawing/2010/main" val="0"/>
              </a:ext>
            </a:extLst>
          </a:blip>
          <a:srcRect r="4571"/>
          <a:stretch/>
        </p:blipFill>
        <p:spPr>
          <a:xfrm>
            <a:off x="2831134" y="5006959"/>
            <a:ext cx="2136352" cy="1276528"/>
          </a:xfrm>
          <a:prstGeom prst="rect">
            <a:avLst/>
          </a:prstGeom>
          <a:ln w="28575">
            <a:solidFill>
              <a:schemeClr val="tx1">
                <a:lumMod val="65000"/>
                <a:lumOff val="35000"/>
              </a:schemeClr>
            </a:solidFill>
          </a:ln>
        </p:spPr>
      </p:pic>
      <p:sp>
        <p:nvSpPr>
          <p:cNvPr id="8" name="ZoneTexte 7">
            <a:extLst>
              <a:ext uri="{FF2B5EF4-FFF2-40B4-BE49-F238E27FC236}">
                <a16:creationId xmlns:a16="http://schemas.microsoft.com/office/drawing/2014/main" id="{96A96B93-7299-4669-90BA-53B472AEBAC0}"/>
              </a:ext>
            </a:extLst>
          </p:cNvPr>
          <p:cNvSpPr txBox="1"/>
          <p:nvPr/>
        </p:nvSpPr>
        <p:spPr>
          <a:xfrm>
            <a:off x="2831134" y="4605225"/>
            <a:ext cx="2136352" cy="261610"/>
          </a:xfrm>
          <a:prstGeom prst="rect">
            <a:avLst/>
          </a:prstGeom>
          <a:noFill/>
        </p:spPr>
        <p:txBody>
          <a:bodyPr wrap="square" rtlCol="0">
            <a:spAutoFit/>
          </a:bodyPr>
          <a:lstStyle/>
          <a:p>
            <a:pPr algn="ctr"/>
            <a:r>
              <a:rPr lang="fr-FR" sz="1100" b="1" dirty="0"/>
              <a:t>Les équipes du SAIDV</a:t>
            </a:r>
          </a:p>
        </p:txBody>
      </p:sp>
      <p:sp>
        <p:nvSpPr>
          <p:cNvPr id="9" name="ZoneTexte 8">
            <a:extLst>
              <a:ext uri="{FF2B5EF4-FFF2-40B4-BE49-F238E27FC236}">
                <a16:creationId xmlns:a16="http://schemas.microsoft.com/office/drawing/2014/main" id="{C9315982-FFD1-4C8A-8D79-5EE775E7C8ED}"/>
              </a:ext>
            </a:extLst>
          </p:cNvPr>
          <p:cNvSpPr txBox="1"/>
          <p:nvPr/>
        </p:nvSpPr>
        <p:spPr>
          <a:xfrm>
            <a:off x="548316" y="9523228"/>
            <a:ext cx="6791613" cy="415498"/>
          </a:xfrm>
          <a:prstGeom prst="rect">
            <a:avLst/>
          </a:prstGeom>
          <a:noFill/>
        </p:spPr>
        <p:txBody>
          <a:bodyPr wrap="square" rtlCol="0">
            <a:spAutoFit/>
          </a:bodyPr>
          <a:lstStyle/>
          <a:p>
            <a:r>
              <a:rPr lang="fr-FR" sz="1050" i="1" dirty="0"/>
              <a:t>NB : Un temps partiel dédié à un médecin pédiatre et à un médecin spécialiste ophtalmologiste n’est pas pourvu au 31/12/2020</a:t>
            </a:r>
          </a:p>
        </p:txBody>
      </p:sp>
      <p:grpSp>
        <p:nvGrpSpPr>
          <p:cNvPr id="17" name="Groupe 16">
            <a:extLst>
              <a:ext uri="{FF2B5EF4-FFF2-40B4-BE49-F238E27FC236}">
                <a16:creationId xmlns:a16="http://schemas.microsoft.com/office/drawing/2014/main" id="{091BC7B2-ADAB-43D0-9803-A5FFFE312BE8}"/>
              </a:ext>
            </a:extLst>
          </p:cNvPr>
          <p:cNvGrpSpPr/>
          <p:nvPr/>
        </p:nvGrpSpPr>
        <p:grpSpPr>
          <a:xfrm>
            <a:off x="2897838" y="2861586"/>
            <a:ext cx="1764000" cy="972000"/>
            <a:chOff x="2787881" y="186117"/>
            <a:chExt cx="1745859" cy="1140393"/>
          </a:xfrm>
        </p:grpSpPr>
        <p:sp>
          <p:nvSpPr>
            <p:cNvPr id="44" name="Rectangle : coins arrondis 43">
              <a:extLst>
                <a:ext uri="{FF2B5EF4-FFF2-40B4-BE49-F238E27FC236}">
                  <a16:creationId xmlns:a16="http://schemas.microsoft.com/office/drawing/2014/main" id="{20B3F195-EDB3-49EC-80FA-89D984B0D880}"/>
                </a:ext>
              </a:extLst>
            </p:cNvPr>
            <p:cNvSpPr/>
            <p:nvPr/>
          </p:nvSpPr>
          <p:spPr>
            <a:xfrm>
              <a:off x="2787881" y="186117"/>
              <a:ext cx="1745859" cy="1140393"/>
            </a:xfrm>
            <a:prstGeom prst="roundRect">
              <a:avLst/>
            </a:prstGeom>
            <a:solidFill>
              <a:prstClr val="white">
                <a:lumMod val="95000"/>
              </a:prstClr>
            </a:solidFill>
            <a:ln w="12700" cap="flat" cmpd="sng" algn="ctr">
              <a:solidFill>
                <a:prstClr val="white">
                  <a:lumMod val="50000"/>
                </a:prst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45" name="Rectangle : coins arrondis 4">
              <a:extLst>
                <a:ext uri="{FF2B5EF4-FFF2-40B4-BE49-F238E27FC236}">
                  <a16:creationId xmlns:a16="http://schemas.microsoft.com/office/drawing/2014/main" id="{3D4D81D4-A71A-4CAF-B73B-DA82200DFC36}"/>
                </a:ext>
              </a:extLst>
            </p:cNvPr>
            <p:cNvSpPr txBox="1"/>
            <p:nvPr/>
          </p:nvSpPr>
          <p:spPr>
            <a:xfrm>
              <a:off x="2843550" y="241786"/>
              <a:ext cx="1634521" cy="1029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prstClr val="black"/>
                  </a:solidFill>
                  <a:ea typeface="+mn-ea"/>
                  <a:cs typeface="Times New Roman" panose="02020603050405020304" pitchFamily="18" charset="0"/>
                </a:rPr>
                <a:t>Direction Générale</a:t>
              </a:r>
            </a:p>
            <a:p>
              <a:pPr marL="0" lvl="0" indent="0" algn="ctr" defTabSz="444500">
                <a:lnSpc>
                  <a:spcPct val="90000"/>
                </a:lnSpc>
                <a:spcBef>
                  <a:spcPct val="0"/>
                </a:spcBef>
                <a:spcAft>
                  <a:spcPct val="35000"/>
                </a:spcAft>
                <a:buNone/>
              </a:pPr>
              <a:r>
                <a:rPr lang="fr-FR" sz="1000" b="0" kern="1200" dirty="0">
                  <a:solidFill>
                    <a:prstClr val="black"/>
                  </a:solidFill>
                  <a:ea typeface="+mn-ea"/>
                  <a:cs typeface="Times New Roman" panose="02020603050405020304" pitchFamily="18" charset="0"/>
                </a:rPr>
                <a:t>Directions fonctionnelles : DRH, DAF, DSI </a:t>
              </a:r>
            </a:p>
            <a:p>
              <a:pPr marL="0" lvl="0" indent="0" algn="ctr" defTabSz="444500">
                <a:lnSpc>
                  <a:spcPct val="90000"/>
                </a:lnSpc>
                <a:spcBef>
                  <a:spcPct val="0"/>
                </a:spcBef>
                <a:spcAft>
                  <a:spcPct val="35000"/>
                </a:spcAft>
                <a:buNone/>
              </a:pPr>
              <a:r>
                <a:rPr lang="fr-FR" sz="1000" b="0" kern="1200" dirty="0">
                  <a:solidFill>
                    <a:prstClr val="black"/>
                  </a:solidFill>
                  <a:ea typeface="+mn-ea"/>
                  <a:cs typeface="Times New Roman" panose="02020603050405020304" pitchFamily="18" charset="0"/>
                </a:rPr>
                <a:t>Direction du pôle Handicap Sensoriel</a:t>
              </a:r>
              <a:endParaRPr lang="fr-FR" sz="1000" b="0" kern="1200" dirty="0">
                <a:solidFill>
                  <a:schemeClr val="tx1"/>
                </a:solidFill>
                <a:cs typeface="Times New Roman" panose="02020603050405020304" pitchFamily="18" charset="0"/>
              </a:endParaRPr>
            </a:p>
          </p:txBody>
        </p:sp>
      </p:grpSp>
      <p:grpSp>
        <p:nvGrpSpPr>
          <p:cNvPr id="18" name="Groupe 17">
            <a:extLst>
              <a:ext uri="{FF2B5EF4-FFF2-40B4-BE49-F238E27FC236}">
                <a16:creationId xmlns:a16="http://schemas.microsoft.com/office/drawing/2014/main" id="{10BD993C-D9BD-4329-ACE1-7CF5214BF58D}"/>
              </a:ext>
            </a:extLst>
          </p:cNvPr>
          <p:cNvGrpSpPr/>
          <p:nvPr/>
        </p:nvGrpSpPr>
        <p:grpSpPr>
          <a:xfrm>
            <a:off x="5188639" y="3642874"/>
            <a:ext cx="1764000" cy="972000"/>
            <a:chOff x="4720337" y="1251251"/>
            <a:chExt cx="1745859" cy="940075"/>
          </a:xfrm>
        </p:grpSpPr>
        <p:sp>
          <p:nvSpPr>
            <p:cNvPr id="42" name="Rectangle : coins arrondis 41">
              <a:extLst>
                <a:ext uri="{FF2B5EF4-FFF2-40B4-BE49-F238E27FC236}">
                  <a16:creationId xmlns:a16="http://schemas.microsoft.com/office/drawing/2014/main" id="{1F90662E-3EF3-47B2-BCCE-0436506E645D}"/>
                </a:ext>
              </a:extLst>
            </p:cNvPr>
            <p:cNvSpPr/>
            <p:nvPr/>
          </p:nvSpPr>
          <p:spPr>
            <a:xfrm>
              <a:off x="4720337" y="1251251"/>
              <a:ext cx="1745859"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ectangle : coins arrondis 6">
              <a:extLst>
                <a:ext uri="{FF2B5EF4-FFF2-40B4-BE49-F238E27FC236}">
                  <a16:creationId xmlns:a16="http://schemas.microsoft.com/office/drawing/2014/main" id="{F067F450-7365-4EA5-8201-AEC63320D1AC}"/>
                </a:ext>
              </a:extLst>
            </p:cNvPr>
            <p:cNvSpPr txBox="1"/>
            <p:nvPr/>
          </p:nvSpPr>
          <p:spPr>
            <a:xfrm>
              <a:off x="4766228" y="1297142"/>
              <a:ext cx="1654077"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cs typeface="Times New Roman" panose="02020603050405020304" pitchFamily="18" charset="0"/>
                </a:rPr>
                <a:t>Equipe administrative</a:t>
              </a:r>
              <a:r>
                <a:rPr lang="fr-FR" sz="1000" kern="1200" dirty="0">
                  <a:solidFill>
                    <a:schemeClr val="tx1"/>
                  </a:solidFill>
                  <a:cs typeface="Times New Roman" panose="02020603050405020304" pitchFamily="18" charset="0"/>
                </a:rPr>
                <a:t> : secrétaire de direction, </a:t>
              </a:r>
            </a:p>
            <a:p>
              <a:pPr marL="0" lvl="0" indent="0" algn="ctr" defTabSz="444500">
                <a:lnSpc>
                  <a:spcPct val="90000"/>
                </a:lnSpc>
                <a:spcBef>
                  <a:spcPct val="0"/>
                </a:spcBef>
                <a:spcAft>
                  <a:spcPct val="35000"/>
                </a:spcAft>
                <a:buNone/>
              </a:pPr>
              <a:r>
                <a:rPr lang="fr-FR" sz="1000" kern="1200" dirty="0">
                  <a:solidFill>
                    <a:schemeClr val="tx1"/>
                  </a:solidFill>
                  <a:cs typeface="Times New Roman" panose="02020603050405020304" pitchFamily="18" charset="0"/>
                </a:rPr>
                <a:t>agent administratif</a:t>
              </a:r>
              <a:endParaRPr lang="fr-FR" sz="1000" kern="1200" dirty="0">
                <a:solidFill>
                  <a:schemeClr val="tx1"/>
                </a:solidFill>
              </a:endParaRPr>
            </a:p>
          </p:txBody>
        </p:sp>
      </p:grpSp>
      <p:grpSp>
        <p:nvGrpSpPr>
          <p:cNvPr id="19" name="Groupe 18">
            <a:extLst>
              <a:ext uri="{FF2B5EF4-FFF2-40B4-BE49-F238E27FC236}">
                <a16:creationId xmlns:a16="http://schemas.microsoft.com/office/drawing/2014/main" id="{7883B9F9-E73A-4316-9E83-76545FD7FBB2}"/>
              </a:ext>
            </a:extLst>
          </p:cNvPr>
          <p:cNvGrpSpPr/>
          <p:nvPr/>
        </p:nvGrpSpPr>
        <p:grpSpPr>
          <a:xfrm>
            <a:off x="5487937" y="5097188"/>
            <a:ext cx="1764000" cy="972000"/>
            <a:chOff x="5130589" y="2778908"/>
            <a:chExt cx="976100" cy="940075"/>
          </a:xfrm>
        </p:grpSpPr>
        <p:sp>
          <p:nvSpPr>
            <p:cNvPr id="40" name="Rectangle : coins arrondis 39">
              <a:extLst>
                <a:ext uri="{FF2B5EF4-FFF2-40B4-BE49-F238E27FC236}">
                  <a16:creationId xmlns:a16="http://schemas.microsoft.com/office/drawing/2014/main" id="{5AE0E31A-BA55-4FEB-888F-815C95CDCE22}"/>
                </a:ext>
              </a:extLst>
            </p:cNvPr>
            <p:cNvSpPr/>
            <p:nvPr/>
          </p:nvSpPr>
          <p:spPr>
            <a:xfrm>
              <a:off x="5130589" y="2778908"/>
              <a:ext cx="976100"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1" name="Rectangle : coins arrondis 8">
              <a:extLst>
                <a:ext uri="{FF2B5EF4-FFF2-40B4-BE49-F238E27FC236}">
                  <a16:creationId xmlns:a16="http://schemas.microsoft.com/office/drawing/2014/main" id="{31F2CAB4-3F32-46D0-991A-3BA960E598D6}"/>
                </a:ext>
              </a:extLst>
            </p:cNvPr>
            <p:cNvSpPr txBox="1"/>
            <p:nvPr/>
          </p:nvSpPr>
          <p:spPr>
            <a:xfrm>
              <a:off x="5176480" y="2824799"/>
              <a:ext cx="884318"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cs typeface="Times New Roman" panose="02020603050405020304" pitchFamily="18" charset="0"/>
                </a:rPr>
                <a:t>Services généraux </a:t>
              </a:r>
              <a:r>
                <a:rPr lang="fr-FR" sz="1000" kern="1200" dirty="0">
                  <a:solidFill>
                    <a:schemeClr val="tx1"/>
                  </a:solidFill>
                  <a:cs typeface="Times New Roman" panose="02020603050405020304" pitchFamily="18" charset="0"/>
                </a:rPr>
                <a:t>: </a:t>
              </a:r>
            </a:p>
            <a:p>
              <a:pPr marL="0" lvl="0" indent="0" algn="ctr" defTabSz="444500">
                <a:lnSpc>
                  <a:spcPct val="90000"/>
                </a:lnSpc>
                <a:spcBef>
                  <a:spcPct val="0"/>
                </a:spcBef>
                <a:spcAft>
                  <a:spcPct val="35000"/>
                </a:spcAft>
                <a:buNone/>
              </a:pPr>
              <a:r>
                <a:rPr lang="fr-FR" sz="1000" kern="1200" dirty="0">
                  <a:solidFill>
                    <a:schemeClr val="tx1"/>
                  </a:solidFill>
                  <a:cs typeface="Times New Roman" panose="02020603050405020304" pitchFamily="18" charset="0"/>
                </a:rPr>
                <a:t>agents techniques</a:t>
              </a:r>
              <a:endParaRPr lang="fr-FR" sz="1000" kern="1200" dirty="0">
                <a:solidFill>
                  <a:schemeClr val="tx1"/>
                </a:solidFill>
              </a:endParaRPr>
            </a:p>
          </p:txBody>
        </p:sp>
      </p:grpSp>
      <p:grpSp>
        <p:nvGrpSpPr>
          <p:cNvPr id="21" name="Groupe 20">
            <a:extLst>
              <a:ext uri="{FF2B5EF4-FFF2-40B4-BE49-F238E27FC236}">
                <a16:creationId xmlns:a16="http://schemas.microsoft.com/office/drawing/2014/main" id="{7EB9E326-1A27-4E91-9373-B433924A4BCD}"/>
              </a:ext>
            </a:extLst>
          </p:cNvPr>
          <p:cNvGrpSpPr/>
          <p:nvPr/>
        </p:nvGrpSpPr>
        <p:grpSpPr>
          <a:xfrm>
            <a:off x="5185395" y="6605920"/>
            <a:ext cx="1764000" cy="972000"/>
            <a:chOff x="4991294" y="4350302"/>
            <a:chExt cx="1745859" cy="940075"/>
          </a:xfrm>
        </p:grpSpPr>
        <p:sp>
          <p:nvSpPr>
            <p:cNvPr id="38" name="Rectangle : coins arrondis 37">
              <a:extLst>
                <a:ext uri="{FF2B5EF4-FFF2-40B4-BE49-F238E27FC236}">
                  <a16:creationId xmlns:a16="http://schemas.microsoft.com/office/drawing/2014/main" id="{BD701275-A62C-47BB-9CD2-BC16C3CE42E6}"/>
                </a:ext>
              </a:extLst>
            </p:cNvPr>
            <p:cNvSpPr/>
            <p:nvPr/>
          </p:nvSpPr>
          <p:spPr>
            <a:xfrm>
              <a:off x="4991294" y="4350302"/>
              <a:ext cx="1745859"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ectangle : coins arrondis 10">
              <a:extLst>
                <a:ext uri="{FF2B5EF4-FFF2-40B4-BE49-F238E27FC236}">
                  <a16:creationId xmlns:a16="http://schemas.microsoft.com/office/drawing/2014/main" id="{19448E22-DAF1-4687-A7F2-C4F2D533117D}"/>
                </a:ext>
              </a:extLst>
            </p:cNvPr>
            <p:cNvSpPr txBox="1"/>
            <p:nvPr/>
          </p:nvSpPr>
          <p:spPr>
            <a:xfrm>
              <a:off x="5037185" y="4396193"/>
              <a:ext cx="1654077"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Equipe éducative </a:t>
              </a:r>
              <a:r>
                <a:rPr lang="fr-FR" sz="1000" kern="1200" dirty="0">
                  <a:solidFill>
                    <a:schemeClr val="tx1"/>
                  </a:solidFill>
                </a:rPr>
                <a:t>: </a:t>
              </a:r>
            </a:p>
            <a:p>
              <a:pPr marL="0" lvl="0" indent="0" algn="ctr" defTabSz="444500">
                <a:lnSpc>
                  <a:spcPct val="90000"/>
                </a:lnSpc>
                <a:spcBef>
                  <a:spcPct val="0"/>
                </a:spcBef>
                <a:spcAft>
                  <a:spcPct val="35000"/>
                </a:spcAft>
                <a:buNone/>
              </a:pPr>
              <a:r>
                <a:rPr lang="fr-FR" sz="1000" kern="1200" dirty="0">
                  <a:solidFill>
                    <a:schemeClr val="tx1"/>
                  </a:solidFill>
                  <a:cs typeface="Times New Roman" panose="02020603050405020304" pitchFamily="18" charset="0"/>
                </a:rPr>
                <a:t>éducateurs spécialisés, instructeur en locomotion</a:t>
              </a:r>
              <a:endParaRPr lang="fr-FR" sz="1000" kern="1200" dirty="0">
                <a:solidFill>
                  <a:schemeClr val="tx1"/>
                </a:solidFill>
              </a:endParaRPr>
            </a:p>
          </p:txBody>
        </p:sp>
      </p:grpSp>
      <p:grpSp>
        <p:nvGrpSpPr>
          <p:cNvPr id="22" name="Groupe 21">
            <a:extLst>
              <a:ext uri="{FF2B5EF4-FFF2-40B4-BE49-F238E27FC236}">
                <a16:creationId xmlns:a16="http://schemas.microsoft.com/office/drawing/2014/main" id="{50116DBD-4A83-4FDF-987A-974A7648C878}"/>
              </a:ext>
            </a:extLst>
          </p:cNvPr>
          <p:cNvGrpSpPr/>
          <p:nvPr/>
        </p:nvGrpSpPr>
        <p:grpSpPr>
          <a:xfrm>
            <a:off x="4301941" y="7954720"/>
            <a:ext cx="1764000" cy="972000"/>
            <a:chOff x="3619640" y="5863565"/>
            <a:chExt cx="1745859" cy="940075"/>
          </a:xfrm>
        </p:grpSpPr>
        <p:sp>
          <p:nvSpPr>
            <p:cNvPr id="36" name="Rectangle : coins arrondis 35">
              <a:extLst>
                <a:ext uri="{FF2B5EF4-FFF2-40B4-BE49-F238E27FC236}">
                  <a16:creationId xmlns:a16="http://schemas.microsoft.com/office/drawing/2014/main" id="{16D8F859-4061-4B22-93C4-7DC5A53BC157}"/>
                </a:ext>
              </a:extLst>
            </p:cNvPr>
            <p:cNvSpPr/>
            <p:nvPr/>
          </p:nvSpPr>
          <p:spPr>
            <a:xfrm>
              <a:off x="3619640" y="5863565"/>
              <a:ext cx="1745859"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ectangle : coins arrondis 12">
              <a:extLst>
                <a:ext uri="{FF2B5EF4-FFF2-40B4-BE49-F238E27FC236}">
                  <a16:creationId xmlns:a16="http://schemas.microsoft.com/office/drawing/2014/main" id="{DC2D84DF-9E45-4B29-A13C-6ED53EDBD892}"/>
                </a:ext>
              </a:extLst>
            </p:cNvPr>
            <p:cNvSpPr txBox="1"/>
            <p:nvPr/>
          </p:nvSpPr>
          <p:spPr>
            <a:xfrm>
              <a:off x="3665531" y="5909456"/>
              <a:ext cx="1654077"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Service social </a:t>
              </a:r>
              <a:r>
                <a:rPr lang="fr-FR" sz="1000" kern="1200" dirty="0">
                  <a:solidFill>
                    <a:schemeClr val="tx1"/>
                  </a:solidFill>
                </a:rPr>
                <a:t>:</a:t>
              </a:r>
            </a:p>
            <a:p>
              <a:pPr marL="0" lvl="0" indent="0" algn="ctr" defTabSz="444500">
                <a:lnSpc>
                  <a:spcPct val="90000"/>
                </a:lnSpc>
                <a:spcBef>
                  <a:spcPct val="0"/>
                </a:spcBef>
                <a:spcAft>
                  <a:spcPct val="35000"/>
                </a:spcAft>
                <a:buNone/>
              </a:pPr>
              <a:r>
                <a:rPr lang="fr-FR" sz="1000" kern="1200" dirty="0">
                  <a:solidFill>
                    <a:schemeClr val="tx1"/>
                  </a:solidFill>
                </a:rPr>
                <a:t> Assistant social</a:t>
              </a:r>
            </a:p>
          </p:txBody>
        </p:sp>
      </p:grpSp>
      <p:grpSp>
        <p:nvGrpSpPr>
          <p:cNvPr id="23" name="Groupe 22">
            <a:extLst>
              <a:ext uri="{FF2B5EF4-FFF2-40B4-BE49-F238E27FC236}">
                <a16:creationId xmlns:a16="http://schemas.microsoft.com/office/drawing/2014/main" id="{3A8E7031-A16F-463C-8252-3FE09B3FB977}"/>
              </a:ext>
            </a:extLst>
          </p:cNvPr>
          <p:cNvGrpSpPr/>
          <p:nvPr/>
        </p:nvGrpSpPr>
        <p:grpSpPr>
          <a:xfrm>
            <a:off x="1601982" y="7954719"/>
            <a:ext cx="1764000" cy="972000"/>
            <a:chOff x="1240226" y="5588422"/>
            <a:chExt cx="1745859" cy="940075"/>
          </a:xfrm>
        </p:grpSpPr>
        <p:sp>
          <p:nvSpPr>
            <p:cNvPr id="34" name="Rectangle : coins arrondis 33">
              <a:extLst>
                <a:ext uri="{FF2B5EF4-FFF2-40B4-BE49-F238E27FC236}">
                  <a16:creationId xmlns:a16="http://schemas.microsoft.com/office/drawing/2014/main" id="{251A145E-0541-4827-ACB1-F5B206E08A9A}"/>
                </a:ext>
              </a:extLst>
            </p:cNvPr>
            <p:cNvSpPr/>
            <p:nvPr/>
          </p:nvSpPr>
          <p:spPr>
            <a:xfrm>
              <a:off x="1240226" y="5588422"/>
              <a:ext cx="1745859"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ectangle : coins arrondis 14">
              <a:extLst>
                <a:ext uri="{FF2B5EF4-FFF2-40B4-BE49-F238E27FC236}">
                  <a16:creationId xmlns:a16="http://schemas.microsoft.com/office/drawing/2014/main" id="{D2B7FFF6-F033-473B-8E95-9AA5DF12D278}"/>
                </a:ext>
              </a:extLst>
            </p:cNvPr>
            <p:cNvSpPr txBox="1"/>
            <p:nvPr/>
          </p:nvSpPr>
          <p:spPr>
            <a:xfrm>
              <a:off x="1286117" y="5634313"/>
              <a:ext cx="1654077"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Service de transcription : </a:t>
              </a:r>
              <a:r>
                <a:rPr lang="fr-FR" sz="1000" b="0" kern="1200" dirty="0">
                  <a:solidFill>
                    <a:schemeClr val="tx1"/>
                  </a:solidFill>
                </a:rPr>
                <a:t>transcripteurs-adaptateurs</a:t>
              </a:r>
            </a:p>
          </p:txBody>
        </p:sp>
      </p:grpSp>
      <p:grpSp>
        <p:nvGrpSpPr>
          <p:cNvPr id="24" name="Groupe 23">
            <a:extLst>
              <a:ext uri="{FF2B5EF4-FFF2-40B4-BE49-F238E27FC236}">
                <a16:creationId xmlns:a16="http://schemas.microsoft.com/office/drawing/2014/main" id="{0B28339F-119E-4C9A-9CF6-DAEC1556C030}"/>
              </a:ext>
            </a:extLst>
          </p:cNvPr>
          <p:cNvGrpSpPr/>
          <p:nvPr/>
        </p:nvGrpSpPr>
        <p:grpSpPr>
          <a:xfrm>
            <a:off x="704811" y="6600226"/>
            <a:ext cx="1764000" cy="972000"/>
            <a:chOff x="466294" y="4266376"/>
            <a:chExt cx="1287242" cy="940075"/>
          </a:xfrm>
        </p:grpSpPr>
        <p:sp>
          <p:nvSpPr>
            <p:cNvPr id="32" name="Rectangle : coins arrondis 31">
              <a:extLst>
                <a:ext uri="{FF2B5EF4-FFF2-40B4-BE49-F238E27FC236}">
                  <a16:creationId xmlns:a16="http://schemas.microsoft.com/office/drawing/2014/main" id="{0E5E234F-100F-404A-9C3A-F390E4FD82E2}"/>
                </a:ext>
              </a:extLst>
            </p:cNvPr>
            <p:cNvSpPr/>
            <p:nvPr/>
          </p:nvSpPr>
          <p:spPr>
            <a:xfrm>
              <a:off x="466294" y="4266376"/>
              <a:ext cx="1287242"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ectangle : coins arrondis 16">
              <a:extLst>
                <a:ext uri="{FF2B5EF4-FFF2-40B4-BE49-F238E27FC236}">
                  <a16:creationId xmlns:a16="http://schemas.microsoft.com/office/drawing/2014/main" id="{38608DE9-A61C-45EC-AEF0-748D2076C64A}"/>
                </a:ext>
              </a:extLst>
            </p:cNvPr>
            <p:cNvSpPr txBox="1"/>
            <p:nvPr/>
          </p:nvSpPr>
          <p:spPr>
            <a:xfrm>
              <a:off x="512185" y="4312267"/>
              <a:ext cx="1195460"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chemeClr val="tx1"/>
                  </a:solidFill>
                </a:rPr>
                <a:t>Equipe pédagogique </a:t>
              </a:r>
              <a:r>
                <a:rPr lang="fr-FR" sz="1000" kern="1200" dirty="0">
                  <a:solidFill>
                    <a:schemeClr val="tx1"/>
                  </a:solidFill>
                </a:rPr>
                <a:t>: </a:t>
              </a:r>
              <a:r>
                <a:rPr lang="fr-FR" sz="1000" kern="1200" dirty="0">
                  <a:solidFill>
                    <a:schemeClr val="tx1"/>
                  </a:solidFill>
                  <a:cs typeface="Times New Roman" panose="02020603050405020304" pitchFamily="18" charset="0"/>
                </a:rPr>
                <a:t>enseignants spécialisés</a:t>
              </a:r>
              <a:endParaRPr lang="fr-FR" sz="1000" kern="1200" dirty="0">
                <a:solidFill>
                  <a:schemeClr val="tx1"/>
                </a:solidFill>
              </a:endParaRPr>
            </a:p>
          </p:txBody>
        </p:sp>
      </p:grpSp>
      <p:grpSp>
        <p:nvGrpSpPr>
          <p:cNvPr id="26" name="Groupe 25">
            <a:extLst>
              <a:ext uri="{FF2B5EF4-FFF2-40B4-BE49-F238E27FC236}">
                <a16:creationId xmlns:a16="http://schemas.microsoft.com/office/drawing/2014/main" id="{44EA5844-E8B4-4F33-BED3-FA5D7171F0C9}"/>
              </a:ext>
            </a:extLst>
          </p:cNvPr>
          <p:cNvGrpSpPr/>
          <p:nvPr/>
        </p:nvGrpSpPr>
        <p:grpSpPr>
          <a:xfrm>
            <a:off x="485413" y="5349537"/>
            <a:ext cx="1764000" cy="1116048"/>
            <a:chOff x="265962" y="2730244"/>
            <a:chExt cx="1745859" cy="940075"/>
          </a:xfrm>
        </p:grpSpPr>
        <p:sp>
          <p:nvSpPr>
            <p:cNvPr id="30" name="Rectangle : coins arrondis 29">
              <a:extLst>
                <a:ext uri="{FF2B5EF4-FFF2-40B4-BE49-F238E27FC236}">
                  <a16:creationId xmlns:a16="http://schemas.microsoft.com/office/drawing/2014/main" id="{E4EC5621-A3E8-403D-A5A6-8C1EE50098E3}"/>
                </a:ext>
              </a:extLst>
            </p:cNvPr>
            <p:cNvSpPr/>
            <p:nvPr/>
          </p:nvSpPr>
          <p:spPr>
            <a:xfrm>
              <a:off x="265962" y="2730244"/>
              <a:ext cx="1745859"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Rectangle : coins arrondis 18">
              <a:extLst>
                <a:ext uri="{FF2B5EF4-FFF2-40B4-BE49-F238E27FC236}">
                  <a16:creationId xmlns:a16="http://schemas.microsoft.com/office/drawing/2014/main" id="{4D65C7ED-04DF-4847-B65A-CF421C795970}"/>
                </a:ext>
              </a:extLst>
            </p:cNvPr>
            <p:cNvSpPr txBox="1"/>
            <p:nvPr/>
          </p:nvSpPr>
          <p:spPr>
            <a:xfrm>
              <a:off x="311853" y="2776135"/>
              <a:ext cx="1654077"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buNone/>
              </a:pPr>
              <a:r>
                <a:rPr lang="fr-FR" sz="1000" b="1" kern="1200" dirty="0">
                  <a:solidFill>
                    <a:schemeClr val="tx1"/>
                  </a:solidFill>
                </a:rPr>
                <a:t>Equipe paramédicale </a:t>
              </a:r>
              <a:r>
                <a:rPr lang="fr-FR" sz="1000" kern="1200" dirty="0">
                  <a:solidFill>
                    <a:schemeClr val="tx1"/>
                  </a:solidFill>
                </a:rPr>
                <a:t>: </a:t>
              </a:r>
              <a:r>
                <a:rPr lang="fr-FR" sz="1000" kern="1200" dirty="0">
                  <a:solidFill>
                    <a:schemeClr val="tx1"/>
                  </a:solidFill>
                  <a:cs typeface="Times New Roman" panose="02020603050405020304" pitchFamily="18" charset="0"/>
                </a:rPr>
                <a:t>orthoptistes,</a:t>
              </a:r>
            </a:p>
            <a:p>
              <a:pPr marL="0" lvl="0" indent="0" algn="ctr" defTabSz="444500">
                <a:lnSpc>
                  <a:spcPct val="90000"/>
                </a:lnSpc>
                <a:spcBef>
                  <a:spcPct val="0"/>
                </a:spcBef>
                <a:spcAft>
                  <a:spcPct val="35000"/>
                </a:spcAft>
                <a:buNone/>
              </a:pPr>
              <a:r>
                <a:rPr lang="fr-FR" sz="1000" kern="1200" dirty="0">
                  <a:solidFill>
                    <a:schemeClr val="tx1"/>
                  </a:solidFill>
                  <a:cs typeface="Times New Roman" panose="02020603050405020304" pitchFamily="18" charset="0"/>
                </a:rPr>
                <a:t> psychologues, psychomotriciens, ergothérapeute</a:t>
              </a:r>
              <a:endParaRPr lang="fr-FR" sz="1000" kern="1200" dirty="0">
                <a:solidFill>
                  <a:schemeClr val="tx1"/>
                </a:solidFill>
              </a:endParaRPr>
            </a:p>
          </p:txBody>
        </p:sp>
      </p:grpSp>
      <p:grpSp>
        <p:nvGrpSpPr>
          <p:cNvPr id="27" name="Groupe 26">
            <a:extLst>
              <a:ext uri="{FF2B5EF4-FFF2-40B4-BE49-F238E27FC236}">
                <a16:creationId xmlns:a16="http://schemas.microsoft.com/office/drawing/2014/main" id="{87499DE6-4BCB-43D0-A422-6E7411376C0B}"/>
              </a:ext>
            </a:extLst>
          </p:cNvPr>
          <p:cNvGrpSpPr/>
          <p:nvPr/>
        </p:nvGrpSpPr>
        <p:grpSpPr>
          <a:xfrm>
            <a:off x="578386" y="3256173"/>
            <a:ext cx="1798976" cy="887592"/>
            <a:chOff x="507028" y="999860"/>
            <a:chExt cx="1745859" cy="940075"/>
          </a:xfrm>
        </p:grpSpPr>
        <p:sp>
          <p:nvSpPr>
            <p:cNvPr id="28" name="Rectangle : coins arrondis 27">
              <a:extLst>
                <a:ext uri="{FF2B5EF4-FFF2-40B4-BE49-F238E27FC236}">
                  <a16:creationId xmlns:a16="http://schemas.microsoft.com/office/drawing/2014/main" id="{06B952A8-FB5A-49DE-8604-48A8540EB1EB}"/>
                </a:ext>
              </a:extLst>
            </p:cNvPr>
            <p:cNvSpPr/>
            <p:nvPr/>
          </p:nvSpPr>
          <p:spPr>
            <a:xfrm>
              <a:off x="507028" y="999860"/>
              <a:ext cx="1745859" cy="940075"/>
            </a:xfrm>
            <a:prstGeom prst="roundRect">
              <a:avLst/>
            </a:prstGeom>
            <a:solidFill>
              <a:schemeClr val="bg1">
                <a:lumMod val="95000"/>
              </a:schemeClr>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Rectangle : coins arrondis 20">
              <a:extLst>
                <a:ext uri="{FF2B5EF4-FFF2-40B4-BE49-F238E27FC236}">
                  <a16:creationId xmlns:a16="http://schemas.microsoft.com/office/drawing/2014/main" id="{34827994-2113-4E71-AB3D-3E0FDA5AEEE7}"/>
                </a:ext>
              </a:extLst>
            </p:cNvPr>
            <p:cNvSpPr txBox="1"/>
            <p:nvPr/>
          </p:nvSpPr>
          <p:spPr>
            <a:xfrm>
              <a:off x="552919" y="1045751"/>
              <a:ext cx="1654077" cy="8482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000" b="1" kern="1200" dirty="0">
                  <a:solidFill>
                    <a:schemeClr val="tx1"/>
                  </a:solidFill>
                </a:rPr>
                <a:t>Equipe de direction </a:t>
              </a:r>
              <a:r>
                <a:rPr lang="fr-FR" sz="1000" kern="1200" dirty="0">
                  <a:solidFill>
                    <a:schemeClr val="tx1"/>
                  </a:solidFill>
                </a:rPr>
                <a:t>: </a:t>
              </a:r>
            </a:p>
            <a:p>
              <a:pPr marL="0" lvl="0" indent="0" algn="ctr" defTabSz="622300">
                <a:lnSpc>
                  <a:spcPct val="90000"/>
                </a:lnSpc>
                <a:spcBef>
                  <a:spcPct val="0"/>
                </a:spcBef>
                <a:spcAft>
                  <a:spcPct val="35000"/>
                </a:spcAft>
                <a:buNone/>
              </a:pPr>
              <a:r>
                <a:rPr lang="fr-FR" sz="1000" kern="1200" dirty="0">
                  <a:solidFill>
                    <a:schemeClr val="tx1"/>
                  </a:solidFill>
                  <a:cs typeface="Times New Roman" panose="02020603050405020304" pitchFamily="18" charset="0"/>
                </a:rPr>
                <a:t>responsable de service</a:t>
              </a:r>
              <a:endParaRPr lang="fr-FR" sz="1000" kern="1200" dirty="0">
                <a:solidFill>
                  <a:schemeClr val="tx1"/>
                </a:solidFill>
              </a:endParaRPr>
            </a:p>
          </p:txBody>
        </p:sp>
      </p:grpSp>
      <p:sp>
        <p:nvSpPr>
          <p:cNvPr id="46" name="Rectangle : coins arrondis 20">
            <a:extLst>
              <a:ext uri="{FF2B5EF4-FFF2-40B4-BE49-F238E27FC236}">
                <a16:creationId xmlns:a16="http://schemas.microsoft.com/office/drawing/2014/main" id="{34827994-2113-4E71-AB3D-3E0FDA5AEEE7}"/>
              </a:ext>
            </a:extLst>
          </p:cNvPr>
          <p:cNvSpPr txBox="1"/>
          <p:nvPr/>
        </p:nvSpPr>
        <p:spPr>
          <a:xfrm>
            <a:off x="583329" y="4332419"/>
            <a:ext cx="1704402" cy="651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000" b="1" kern="1200" dirty="0">
                <a:solidFill>
                  <a:schemeClr val="tx1"/>
                </a:solidFill>
              </a:rPr>
              <a:t>Equipe </a:t>
            </a:r>
            <a:r>
              <a:rPr lang="fr-FR" sz="1000" b="1" dirty="0">
                <a:solidFill>
                  <a:schemeClr val="tx1"/>
                </a:solidFill>
              </a:rPr>
              <a:t>médicale</a:t>
            </a:r>
            <a:r>
              <a:rPr lang="fr-FR" sz="1000" b="1" kern="1200" dirty="0">
                <a:solidFill>
                  <a:schemeClr val="tx1"/>
                </a:solidFill>
              </a:rPr>
              <a:t> </a:t>
            </a:r>
            <a:r>
              <a:rPr lang="fr-FR" sz="1000" kern="1200" dirty="0">
                <a:solidFill>
                  <a:schemeClr val="tx1"/>
                </a:solidFill>
              </a:rPr>
              <a:t>: </a:t>
            </a:r>
          </a:p>
          <a:p>
            <a:pPr marL="0" lvl="0" indent="0" algn="ctr" defTabSz="622300">
              <a:lnSpc>
                <a:spcPct val="90000"/>
              </a:lnSpc>
              <a:spcBef>
                <a:spcPct val="0"/>
              </a:spcBef>
              <a:spcAft>
                <a:spcPct val="35000"/>
              </a:spcAft>
              <a:buNone/>
            </a:pPr>
            <a:r>
              <a:rPr lang="fr-FR" sz="1000" dirty="0">
                <a:solidFill>
                  <a:schemeClr val="tx1"/>
                </a:solidFill>
                <a:cs typeface="Times New Roman" panose="02020603050405020304" pitchFamily="18" charset="0"/>
              </a:rPr>
              <a:t>médecin</a:t>
            </a:r>
            <a:endParaRPr lang="fr-FR" sz="1000" kern="1200" dirty="0">
              <a:solidFill>
                <a:schemeClr val="tx1"/>
              </a:solidFill>
            </a:endParaRPr>
          </a:p>
        </p:txBody>
      </p:sp>
    </p:spTree>
    <p:extLst>
      <p:ext uri="{BB962C8B-B14F-4D97-AF65-F5344CB8AC3E}">
        <p14:creationId xmlns:p14="http://schemas.microsoft.com/office/powerpoint/2010/main" val="125668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7DEC02-C3A3-4AFF-8738-170A703E381F}"/>
              </a:ext>
            </a:extLst>
          </p:cNvPr>
          <p:cNvSpPr>
            <a:spLocks/>
          </p:cNvSpPr>
          <p:nvPr/>
        </p:nvSpPr>
        <p:spPr>
          <a:xfrm>
            <a:off x="290069" y="2043673"/>
            <a:ext cx="3317314" cy="0"/>
          </a:xfrm>
          <a:prstGeom prst="rect">
            <a:avLst/>
          </a:prstGeom>
          <a:solidFill>
            <a:schemeClr val="accent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F03F2-0EF6-460C-9907-3905877AD092}"/>
              </a:ext>
            </a:extLst>
          </p:cNvPr>
          <p:cNvSpPr/>
          <p:nvPr/>
        </p:nvSpPr>
        <p:spPr>
          <a:xfrm>
            <a:off x="236333" y="2133231"/>
            <a:ext cx="6908875" cy="8199027"/>
          </a:xfrm>
          <a:prstGeom prst="rect">
            <a:avLst/>
          </a:prstGeom>
        </p:spPr>
        <p:txBody>
          <a:bodyPr wrap="square" numCol="2" spcCol="360000">
            <a:noAutofit/>
          </a:bodyPr>
          <a:lstStyle/>
          <a:p>
            <a:pPr marL="0" marR="0" lvl="0" indent="0" algn="just" defTabSz="4572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L’accompagnement au SAIDV se fait dès le plus jeune âge selon un double axe de travail : </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Accompagner le jeune pour limiter l’impact de son handicap dans son parcours de vie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développer des compétences de socialisation, stimuler ses sens et son développement moteur, et prévenir l’impact potentiel de la déficience visuelle sur son développement psychomoteur, social et affectif.</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Accompagner ses proches  pour une meilleure compréhension du handicap</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6000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accueillir la parole, les</a:t>
            </a:r>
            <a:r>
              <a:rPr kumimoji="0" lang="fr-FR" sz="1000" b="0" i="0" u="none" strike="noStrike" kern="1200" cap="none" spc="0" normalizeH="0" noProof="0" dirty="0">
                <a:ln>
                  <a:noFill/>
                </a:ln>
                <a:solidFill>
                  <a:prstClr val="black"/>
                </a:solidFill>
                <a:effectLst/>
                <a:uLnTx/>
                <a:uFillTx/>
                <a:latin typeface="Calibri" panose="020F0502020204030204"/>
                <a:ea typeface="+mn-ea"/>
                <a:cs typeface="+mn-cs"/>
              </a:rPr>
              <a:t> peur</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s, les interrogations des parents vis-à-vis de leur enfant et des conséquences supposées, fantasmées de la déficience visuelle sur le développement de leur enfant. </a:t>
            </a:r>
          </a:p>
          <a:p>
            <a:pPr marL="36000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Accompagner également la compétence parentale liée à la déficience visuelle , et/ou difficulté de vie. </a:t>
            </a: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Pour ce faire, les professionnels de l’équipe du SAIDV interviennent </a:t>
            </a: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selon leurs compétences respectives et selon les besoins identifiés chez les jeunes</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Ces accompagnements sont dispensés au SAFEP, puis au SAAAS. Les professionnels sont répartis sur les 2 secteurs.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Les prises en charge individuelles sont réalisées par une équipe dédiée qui intervient selon les besoins identifiés tout au long du parcours du jeune au SAIDV. Ce choix organisationnel permet une continuité dans les accompagnements.</a:t>
            </a: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lang="fr-FR" sz="1000" dirty="0">
              <a:solidFill>
                <a:prstClr val="black"/>
              </a:solidFill>
              <a:highlight>
                <a:srgbClr val="FFFF00"/>
              </a:highlight>
              <a:latin typeface="Calibri" panose="020F0502020204030204"/>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lang="fr-FR" sz="1000" dirty="0">
              <a:solidFill>
                <a:prstClr val="black"/>
              </a:solidFill>
              <a:highlight>
                <a:srgbClr val="FFFF00"/>
              </a:highlight>
              <a:latin typeface="Calibri" panose="020F0502020204030204"/>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just" defTabSz="457200"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Les prestations sont mises en œuvre par une équipe pluridisciplinaire au regard des besoins identifiés :</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psychomotriciens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interviennent dans les  crèches, les établissements scolaires, notamment en cours d’éducation physique et sportive. Ils dispensent leurs soins également dans les locaux du SAIDV et peu à domicile. Ces interventions visent à guider l’évolution de l’enfant dans son développement psychomoteur, au regard de l’impact de la déficience visuelle. </a:t>
            </a:r>
          </a:p>
          <a:p>
            <a:pPr marL="171450" marR="0" lvl="0"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éducateurs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interviennent auprès du jeune pour accompagner le développement de son autonomie dans les gestes du quotidien. Par ailleurs, le travail auprès des familles reste un objectif prioritaire en ce qui concerne les très jeunes enfants et les adolescents. L’accompagnement éducatif met l’accent sur l’autonomie des enfants à ces deux périodes-clé de la vie. De ce fait, une part significative du travail éducatif se déroule au domicile des enfants.  </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L’instructeur en locomotion</a:t>
            </a:r>
          </a:p>
          <a:p>
            <a:pPr marL="630238" algn="just"/>
            <a:r>
              <a:rPr lang="fr-FR" sz="1000" dirty="0">
                <a:solidFill>
                  <a:prstClr val="black"/>
                </a:solidFill>
              </a:rPr>
              <a:t>Le rôle de l'instructeur en locomotion est de répondre aux difficultés de déplacements en s'adressant à la globalité de la personne déficiente visuelle, en prenant en compte son vécu et ses capacités.</a:t>
            </a:r>
          </a:p>
          <a:p>
            <a:pPr marL="630238" algn="just"/>
            <a:r>
              <a:rPr lang="fr-FR" sz="1000" dirty="0">
                <a:solidFill>
                  <a:prstClr val="black"/>
                </a:solidFill>
              </a:rPr>
              <a:t>Pour cela, il transmet des techniques assurant un déplacement en sécurité, tout en s'appuyant sur le développement du potentiel multi-sensoriel et cognitif de la personne.</a:t>
            </a:r>
          </a:p>
          <a:p>
            <a:pPr marL="630238" algn="just"/>
            <a:r>
              <a:rPr lang="fr-FR" sz="1000" dirty="0">
                <a:solidFill>
                  <a:prstClr val="black"/>
                </a:solidFill>
              </a:rPr>
              <a:t> Il peut également être amené à apporter des conseils concernant l'accessibilité des locaux et de la voierie.</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fr-FR" sz="500" b="1" dirty="0">
              <a:solidFill>
                <a:prstClr val="black"/>
              </a:solidFill>
              <a:latin typeface="Calibri" panose="020F0502020204030204"/>
            </a:endParaRPr>
          </a:p>
          <a:p>
            <a:pPr marL="628650" lvl="1" indent="-171450" algn="just">
              <a:spcAft>
                <a:spcPts val="600"/>
              </a:spcAft>
              <a:buFont typeface="Wingdings" panose="05000000000000000000" pitchFamily="2" charset="2"/>
              <a:buChar char="Ø"/>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orthoptistes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réalisent des bilans d’entrée avec chaque nouvel arrivant dans le service et des</a:t>
            </a:r>
            <a:r>
              <a:rPr lang="fr-FR" sz="1000" dirty="0">
                <a:solidFill>
                  <a:prstClr val="black"/>
                </a:solidFill>
              </a:rPr>
              <a:t> bilans annuels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permettant de suivre pas à pas le développement de sa vision fonctionnelle. De plus, les orthoptistes assurent des prises en charge rééducatives, en grande majorité sur le lieu de scolarisation du jeune mais aussi à domicile ou au service. Les orthoptistes garantissent également une communication aux professionnels du SAIDV, aux familles, et aux autres professionnels qui accompagnent le jeune hors SAIDV afin de les sensibiliser sur l’état et les évolutions de la vision du jeune. </a:t>
            </a:r>
            <a:endPar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16" name="Ellipse 15">
            <a:extLst>
              <a:ext uri="{FF2B5EF4-FFF2-40B4-BE49-F238E27FC236}">
                <a16:creationId xmlns:a16="http://schemas.microsoft.com/office/drawing/2014/main" id="{CBE09558-8D02-481D-A2F3-8A8C7743E6E6}"/>
              </a:ext>
            </a:extLst>
          </p:cNvPr>
          <p:cNvSpPr>
            <a:spLocks noChangeAspect="1"/>
          </p:cNvSpPr>
          <p:nvPr/>
        </p:nvSpPr>
        <p:spPr>
          <a:xfrm>
            <a:off x="205089" y="1490905"/>
            <a:ext cx="438612" cy="43834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158A1891-09CB-4FEB-9E20-66A17B97E5FA}"/>
              </a:ext>
            </a:extLst>
          </p:cNvPr>
          <p:cNvPicPr>
            <a:picLocks noChangeAspect="1"/>
          </p:cNvPicPr>
          <p:nvPr/>
        </p:nvPicPr>
        <p:blipFill>
          <a:blip r:embed="rId2"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82291" y="3318151"/>
            <a:ext cx="427546" cy="427546"/>
          </a:xfrm>
          <a:prstGeom prst="rect">
            <a:avLst/>
          </a:prstGeom>
        </p:spPr>
      </p:pic>
      <p:pic>
        <p:nvPicPr>
          <p:cNvPr id="10" name="Image 9">
            <a:extLst>
              <a:ext uri="{FF2B5EF4-FFF2-40B4-BE49-F238E27FC236}">
                <a16:creationId xmlns:a16="http://schemas.microsoft.com/office/drawing/2014/main" id="{E8673B6D-CE23-4699-92F4-607162DC0C4F}"/>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43697" y="5024640"/>
            <a:ext cx="401229" cy="401229"/>
          </a:xfrm>
          <a:prstGeom prst="rect">
            <a:avLst/>
          </a:prstGeom>
        </p:spPr>
      </p:pic>
      <p:pic>
        <p:nvPicPr>
          <p:cNvPr id="12" name="Image 11">
            <a:extLst>
              <a:ext uri="{FF2B5EF4-FFF2-40B4-BE49-F238E27FC236}">
                <a16:creationId xmlns:a16="http://schemas.microsoft.com/office/drawing/2014/main" id="{E5675378-982F-4DC4-A88F-953334B8F340}"/>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7257" y="6788630"/>
            <a:ext cx="464362" cy="464362"/>
          </a:xfrm>
          <a:prstGeom prst="rect">
            <a:avLst/>
          </a:prstGeom>
        </p:spPr>
      </p:pic>
      <p:pic>
        <p:nvPicPr>
          <p:cNvPr id="17" name="Image 16">
            <a:extLst>
              <a:ext uri="{FF2B5EF4-FFF2-40B4-BE49-F238E27FC236}">
                <a16:creationId xmlns:a16="http://schemas.microsoft.com/office/drawing/2014/main" id="{7CB2A5CD-1E0E-4342-B37D-2341C5DCA73D}"/>
              </a:ext>
            </a:extLst>
          </p:cNvPr>
          <p:cNvPicPr>
            <a:picLocks noChangeAspect="1"/>
          </p:cNvPicPr>
          <p:nvPr/>
        </p:nvPicPr>
        <p:blipFill>
          <a:blip r:embed="rId5"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04364" y="8724978"/>
            <a:ext cx="427547" cy="427547"/>
          </a:xfrm>
          <a:prstGeom prst="rect">
            <a:avLst/>
          </a:prstGeom>
        </p:spPr>
      </p:pic>
      <p:pic>
        <p:nvPicPr>
          <p:cNvPr id="28" name="Image 27">
            <a:extLst>
              <a:ext uri="{FF2B5EF4-FFF2-40B4-BE49-F238E27FC236}">
                <a16:creationId xmlns:a16="http://schemas.microsoft.com/office/drawing/2014/main" id="{54560B94-ABFE-4701-8B9F-5AD06F1A4C2F}"/>
              </a:ext>
            </a:extLst>
          </p:cNvPr>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5062662" y="10382898"/>
            <a:ext cx="119413" cy="119413"/>
          </a:xfrm>
          <a:prstGeom prst="rect">
            <a:avLst/>
          </a:prstGeom>
        </p:spPr>
      </p:pic>
      <p:sp>
        <p:nvSpPr>
          <p:cNvPr id="40" name="Rectangle 39">
            <a:extLst>
              <a:ext uri="{FF2B5EF4-FFF2-40B4-BE49-F238E27FC236}">
                <a16:creationId xmlns:a16="http://schemas.microsoft.com/office/drawing/2014/main" id="{147E874F-9468-4645-9D1A-F19855ED5B6D}"/>
              </a:ext>
            </a:extLst>
          </p:cNvPr>
          <p:cNvSpPr>
            <a:spLocks/>
          </p:cNvSpPr>
          <p:nvPr/>
        </p:nvSpPr>
        <p:spPr>
          <a:xfrm>
            <a:off x="3917371" y="2053101"/>
            <a:ext cx="3317314" cy="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23A687EF-9673-452D-AD40-BF1E3A3C6978}"/>
              </a:ext>
            </a:extLst>
          </p:cNvPr>
          <p:cNvSpPr>
            <a:spLocks noChangeAspect="1"/>
          </p:cNvSpPr>
          <p:nvPr/>
        </p:nvSpPr>
        <p:spPr>
          <a:xfrm>
            <a:off x="3925378" y="1483989"/>
            <a:ext cx="438612" cy="43834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Image 41">
            <a:extLst>
              <a:ext uri="{FF2B5EF4-FFF2-40B4-BE49-F238E27FC236}">
                <a16:creationId xmlns:a16="http://schemas.microsoft.com/office/drawing/2014/main" id="{33F0D2E0-396F-4996-9D6A-765EA320C34F}"/>
              </a:ext>
            </a:extLst>
          </p:cNvPr>
          <p:cNvPicPr>
            <a:picLocks noChangeAspect="1"/>
          </p:cNvPicPr>
          <p:nvPr/>
        </p:nvPicPr>
        <p:blipFill>
          <a:blip r:embed="rId7"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62581" y="1541286"/>
            <a:ext cx="346645" cy="346645"/>
          </a:xfrm>
          <a:prstGeom prst="rect">
            <a:avLst/>
          </a:prstGeom>
        </p:spPr>
      </p:pic>
      <p:pic>
        <p:nvPicPr>
          <p:cNvPr id="43" name="Image 42">
            <a:extLst>
              <a:ext uri="{FF2B5EF4-FFF2-40B4-BE49-F238E27FC236}">
                <a16:creationId xmlns:a16="http://schemas.microsoft.com/office/drawing/2014/main" id="{29F27FD0-810B-48F8-8774-8AA9CE016F46}"/>
              </a:ext>
            </a:extLst>
          </p:cNvPr>
          <p:cNvPicPr>
            <a:picLocks noChangeAspect="1"/>
          </p:cNvPicPr>
          <p:nvPr/>
        </p:nvPicPr>
        <p:blipFill>
          <a:blip r:embed="rId8" cstate="hqprint">
            <a:lum bright="70000" contrast="-70000"/>
            <a:extLst>
              <a:ext uri="{28A0092B-C50C-407E-A947-70E740481C1C}">
                <a14:useLocalDpi xmlns:a14="http://schemas.microsoft.com/office/drawing/2010/main" val="0"/>
              </a:ext>
            </a:extLst>
          </a:blip>
          <a:stretch>
            <a:fillRect/>
          </a:stretch>
        </p:blipFill>
        <p:spPr>
          <a:xfrm>
            <a:off x="286510" y="1572507"/>
            <a:ext cx="261311" cy="261311"/>
          </a:xfrm>
          <a:prstGeom prst="rect">
            <a:avLst/>
          </a:prstGeom>
        </p:spPr>
      </p:pic>
      <p:pic>
        <p:nvPicPr>
          <p:cNvPr id="20" name="Image 19" descr="Une image contenant texte, carte&#10;&#10;Description générée automatiquement">
            <a:extLst>
              <a:ext uri="{FF2B5EF4-FFF2-40B4-BE49-F238E27FC236}">
                <a16:creationId xmlns:a16="http://schemas.microsoft.com/office/drawing/2014/main" id="{E10CAD18-59C5-433D-A14D-DCDB5F3B90E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82932" y="7386670"/>
            <a:ext cx="2096670" cy="1517302"/>
          </a:xfrm>
          <a:prstGeom prst="rect">
            <a:avLst/>
          </a:prstGeom>
          <a:ln w="19050">
            <a:solidFill>
              <a:srgbClr val="9F3182"/>
            </a:solidFill>
          </a:ln>
        </p:spPr>
      </p:pic>
      <p:sp>
        <p:nvSpPr>
          <p:cNvPr id="4" name="ZoneTexte 3">
            <a:extLst>
              <a:ext uri="{FF2B5EF4-FFF2-40B4-BE49-F238E27FC236}">
                <a16:creationId xmlns:a16="http://schemas.microsoft.com/office/drawing/2014/main" id="{36141A5E-8AA3-4D76-968D-4D6C06F55608}"/>
              </a:ext>
            </a:extLst>
          </p:cNvPr>
          <p:cNvSpPr txBox="1"/>
          <p:nvPr/>
        </p:nvSpPr>
        <p:spPr>
          <a:xfrm>
            <a:off x="866126" y="8938752"/>
            <a:ext cx="209667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SAIDV selon Maëlie, jeune accompagnée par le service</a:t>
            </a:r>
          </a:p>
        </p:txBody>
      </p:sp>
      <p:sp>
        <p:nvSpPr>
          <p:cNvPr id="3" name="ZoneTexte 2">
            <a:extLst>
              <a:ext uri="{FF2B5EF4-FFF2-40B4-BE49-F238E27FC236}">
                <a16:creationId xmlns:a16="http://schemas.microsoft.com/office/drawing/2014/main" id="{946A1CFF-2C97-4D93-ACE6-EA9A51F175CA}"/>
              </a:ext>
            </a:extLst>
          </p:cNvPr>
          <p:cNvSpPr txBox="1"/>
          <p:nvPr/>
        </p:nvSpPr>
        <p:spPr>
          <a:xfrm>
            <a:off x="598887" y="1444394"/>
            <a:ext cx="304772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Une équipe au service des besoins du jeune et de ses proches</a:t>
            </a:r>
          </a:p>
        </p:txBody>
      </p:sp>
      <p:sp>
        <p:nvSpPr>
          <p:cNvPr id="21" name="ZoneTexte 20">
            <a:extLst>
              <a:ext uri="{FF2B5EF4-FFF2-40B4-BE49-F238E27FC236}">
                <a16:creationId xmlns:a16="http://schemas.microsoft.com/office/drawing/2014/main" id="{C8356078-F89E-4A5F-9A99-FBB0C67789EC}"/>
              </a:ext>
            </a:extLst>
          </p:cNvPr>
          <p:cNvSpPr txBox="1"/>
          <p:nvPr/>
        </p:nvSpPr>
        <p:spPr>
          <a:xfrm>
            <a:off x="4400255" y="1417690"/>
            <a:ext cx="288245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Les accompagnements proposés par les professionnels</a:t>
            </a:r>
          </a:p>
        </p:txBody>
      </p:sp>
      <p:sp>
        <p:nvSpPr>
          <p:cNvPr id="23" name="ZoneTexte 22">
            <a:extLst>
              <a:ext uri="{FF2B5EF4-FFF2-40B4-BE49-F238E27FC236}">
                <a16:creationId xmlns:a16="http://schemas.microsoft.com/office/drawing/2014/main" id="{6F3B3F91-2E7A-4A01-82B5-380123A1A31E}"/>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24" name="Rectangle : avec coin arrondi et coin rogné en haut 23">
            <a:extLst>
              <a:ext uri="{FF2B5EF4-FFF2-40B4-BE49-F238E27FC236}">
                <a16:creationId xmlns:a16="http://schemas.microsoft.com/office/drawing/2014/main" id="{04DB812C-0DA0-46E9-A7C0-04310F072016}"/>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25" name="ZoneTexte 24">
            <a:extLst>
              <a:ext uri="{FF2B5EF4-FFF2-40B4-BE49-F238E27FC236}">
                <a16:creationId xmlns:a16="http://schemas.microsoft.com/office/drawing/2014/main" id="{A65DAA55-B78A-43D7-97E4-CE2FE0EEEC15}"/>
              </a:ext>
            </a:extLst>
          </p:cNvPr>
          <p:cNvSpPr txBox="1"/>
          <p:nvPr/>
        </p:nvSpPr>
        <p:spPr>
          <a:xfrm>
            <a:off x="1246920" y="1035638"/>
            <a:ext cx="5898288" cy="338554"/>
          </a:xfrm>
          <a:prstGeom prst="rect">
            <a:avLst/>
          </a:prstGeom>
          <a:noFill/>
        </p:spPr>
        <p:txBody>
          <a:bodyPr wrap="square" rtlCol="0">
            <a:spAutoFit/>
          </a:bodyPr>
          <a:lstStyle/>
          <a:p>
            <a:pPr lvl="0">
              <a:defRPr/>
            </a:pPr>
            <a:r>
              <a:rPr lang="fr-FR" sz="1600" b="1" kern="0" dirty="0">
                <a:solidFill>
                  <a:schemeClr val="bg1">
                    <a:lumMod val="50000"/>
                  </a:schemeClr>
                </a:solidFill>
              </a:rPr>
              <a:t>4.1. </a:t>
            </a:r>
            <a:r>
              <a:rPr lang="fr-FR" sz="1600" b="1" i="1" u="sng" kern="0" dirty="0">
                <a:solidFill>
                  <a:schemeClr val="bg1">
                    <a:lumMod val="50000"/>
                  </a:schemeClr>
                </a:solidFill>
              </a:rPr>
              <a:t>Une équipe pluriprofessionnelle et flexible</a:t>
            </a:r>
            <a:endParaRPr lang="fr-FR" sz="1600" b="1" i="1" u="sng" dirty="0">
              <a:solidFill>
                <a:schemeClr val="bg1">
                  <a:lumMod val="50000"/>
                </a:schemeClr>
              </a:solidFill>
            </a:endParaRPr>
          </a:p>
        </p:txBody>
      </p:sp>
    </p:spTree>
    <p:extLst>
      <p:ext uri="{BB962C8B-B14F-4D97-AF65-F5344CB8AC3E}">
        <p14:creationId xmlns:p14="http://schemas.microsoft.com/office/powerpoint/2010/main" val="316402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D34594-B6E6-4AD3-A7A7-5E40A88D43C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3F95A4-AEF2-4187-971F-58B8102EF8C3}" type="slidenum">
              <a:rPr kumimoji="0" lang="fr-FR"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8" name="Image 27">
            <a:extLst>
              <a:ext uri="{FF2B5EF4-FFF2-40B4-BE49-F238E27FC236}">
                <a16:creationId xmlns:a16="http://schemas.microsoft.com/office/drawing/2014/main" id="{54560B94-ABFE-4701-8B9F-5AD06F1A4C2F}"/>
              </a:ext>
            </a:extLst>
          </p:cNvPr>
          <p:cNvPicPr>
            <a:picLocks noChangeAspect="1"/>
          </p:cNvPicPr>
          <p:nvPr/>
        </p:nvPicPr>
        <p:blipFill>
          <a:blip r:embed="rId2"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5062662" y="10382898"/>
            <a:ext cx="119413" cy="119413"/>
          </a:xfrm>
          <a:prstGeom prst="rect">
            <a:avLst/>
          </a:prstGeom>
        </p:spPr>
      </p:pic>
      <p:sp>
        <p:nvSpPr>
          <p:cNvPr id="22" name="Rectangle 21">
            <a:extLst>
              <a:ext uri="{FF2B5EF4-FFF2-40B4-BE49-F238E27FC236}">
                <a16:creationId xmlns:a16="http://schemas.microsoft.com/office/drawing/2014/main" id="{3B6A917B-85A7-473C-B134-989D7DCEBD53}"/>
              </a:ext>
            </a:extLst>
          </p:cNvPr>
          <p:cNvSpPr/>
          <p:nvPr/>
        </p:nvSpPr>
        <p:spPr>
          <a:xfrm>
            <a:off x="358682" y="1448253"/>
            <a:ext cx="6944616" cy="8186810"/>
          </a:xfrm>
          <a:prstGeom prst="rect">
            <a:avLst/>
          </a:prstGeom>
        </p:spPr>
        <p:txBody>
          <a:bodyPr wrap="square" numCol="2" spcCol="360000">
            <a:noAutofit/>
          </a:bodyPr>
          <a:lstStyle/>
          <a:p>
            <a:pPr marL="457200" marR="0" lvl="1"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Ce suivi permet de favoriser une bonne adéquation des postures des intervenants divers : proches,  professionnels du SAIDV et de l’Éducation Nationale. Les orthoptistes peuvent également être sollicitées par des partenaires institutionnels concernant la situation d’enfants non notifiés par la MDPH</a:t>
            </a:r>
            <a:r>
              <a:rPr kumimoji="0" lang="fr-FR" sz="1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au service</a:t>
            </a:r>
            <a:r>
              <a:rPr lang="fr-FR" sz="1000" noProof="0" dirty="0">
                <a:solidFill>
                  <a:prstClr val="black"/>
                </a:solidFill>
                <a:latin typeface="Calibri" panose="020F0502020204030204"/>
              </a:rPr>
              <a:t>, </a:t>
            </a:r>
            <a:r>
              <a:rPr kumimoji="0" lang="fr-FR" sz="1000" b="0" i="0" u="none" strike="noStrike" kern="1200" cap="none" spc="0" normalizeH="0" noProof="0" dirty="0">
                <a:ln>
                  <a:noFill/>
                </a:ln>
                <a:solidFill>
                  <a:prstClr val="black"/>
                </a:solidFill>
                <a:effectLst/>
                <a:uLnTx/>
                <a:uFillTx/>
                <a:latin typeface="Calibri" panose="020F0502020204030204"/>
                <a:ea typeface="+mn-ea"/>
                <a:cs typeface="+mn-cs"/>
              </a:rPr>
              <a:t>les médecins scolaires, et les CAMSP.</a:t>
            </a: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ergothérapeutes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interviennent sur une diversité de tâches, incluant :</a:t>
            </a:r>
          </a:p>
          <a:p>
            <a:pPr marL="1085850" marR="0" lvl="2" indent="-171450" algn="just" defTabSz="4572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La dactylographie : apprentissage du clavier et de l’outil informatique</a:t>
            </a:r>
          </a:p>
          <a:p>
            <a:pPr marL="1085850" marR="0" lvl="2" indent="-171450" algn="just" defTabSz="4572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L’organisation, la méthodologie en classe ou à domicile </a:t>
            </a:r>
          </a:p>
          <a:p>
            <a:pPr marL="1085850" marR="0" lvl="2" indent="-171450" algn="just" defTabSz="4572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L’autonomie dans les gestes de la vie quotidienne (cuisiner, manger, utiliser l’ordinateur, jouer, etc.)</a:t>
            </a:r>
          </a:p>
          <a:p>
            <a:pPr marL="457200" marR="0" lvl="1"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L’accompagnement des ergothérapeutes vise notamment à développer tous les repères tactiles et auditifs permettant de gagner en autonomie.</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psychologues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assurent un soutien psychologique au jeune et à sa famille. Ils proposent principalement des entretiens dans le cadre des établissements scolaires mais ils peuvent aussi intervenir dans  les locaux du service. Les</a:t>
            </a:r>
            <a:r>
              <a:rPr kumimoji="0" lang="fr-FR" sz="1000" b="0" i="0" u="none" strike="noStrike" kern="1200" cap="none" spc="0" normalizeH="0" noProof="0" dirty="0">
                <a:ln>
                  <a:noFill/>
                </a:ln>
                <a:solidFill>
                  <a:prstClr val="black"/>
                </a:solidFill>
                <a:effectLst/>
                <a:uLnTx/>
                <a:uFillTx/>
                <a:latin typeface="Calibri" panose="020F0502020204030204"/>
                <a:ea typeface="+mn-ea"/>
                <a:cs typeface="+mn-cs"/>
              </a:rPr>
              <a:t> </a:t>
            </a:r>
            <a:r>
              <a:rPr lang="fr-FR" sz="1000" dirty="0">
                <a:solidFill>
                  <a:prstClr val="black"/>
                </a:solidFill>
                <a:latin typeface="Calibri" panose="020F0502020204030204"/>
              </a:rPr>
              <a:t>r</a:t>
            </a:r>
            <a:r>
              <a:rPr kumimoji="0" lang="fr-FR" sz="1000" b="0" i="0" u="none" strike="noStrike" kern="1200" cap="none" spc="0" normalizeH="0" baseline="0" noProof="0" dirty="0" err="1">
                <a:ln>
                  <a:noFill/>
                </a:ln>
                <a:solidFill>
                  <a:prstClr val="black"/>
                </a:solidFill>
                <a:effectLst/>
                <a:uLnTx/>
                <a:uFillTx/>
                <a:latin typeface="Calibri" panose="020F0502020204030204"/>
                <a:ea typeface="+mn-ea"/>
                <a:cs typeface="+mn-cs"/>
              </a:rPr>
              <a:t>endez-vous</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sont fixés selon les besoins identifiés, de manière ponctuelle ou régulière, incluant les jeunes et/ou leurs parents et/ou la fratrie.  </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 Assistante sociale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intervient principalement auprès des familles pour les soutenir dans leurs démarches administratives auprès de la MDPH  et des différents services. Cet accompagnement est mis en place dès la procédure d’admission ; dans le cadre de laquelle l’assistante sociale peut être amenée à réaliser des entretiens à domicile. L’assistante sociale a également un rôle majeur dans le cadre de la construction de réseaux de partenaires (missions locales, CRP, CAF…).</a:t>
            </a:r>
          </a:p>
          <a:p>
            <a:pPr marL="457200" marR="0" lvl="1"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enseignantes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sont mises à disposition par l’Éducation Nationale. </a:t>
            </a:r>
            <a:r>
              <a:rPr lang="fr-FR" sz="1000" dirty="0">
                <a:solidFill>
                  <a:prstClr val="black"/>
                </a:solidFill>
                <a:latin typeface="Calibri" panose="020F0502020204030204"/>
              </a:rPr>
              <a:t>Elles</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r-FR" sz="1000" dirty="0">
                <a:solidFill>
                  <a:prstClr val="black"/>
                </a:solidFill>
                <a:latin typeface="Calibri" panose="020F0502020204030204"/>
              </a:rPr>
              <a:t>f</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ont partie intégrante de l’équipe du SAIDV. Leurs interventions sont réalisées quasi-exclusivement à l’école. Les enseignantes interviennent auprès des professionnels des établissements d’enseignement et des jeunes afin d’assurer un bon accès au socle commun des connaissances. Cela se concrétise notamment par une sensibilisation des équipes accueillantes dans les écoles aux impacts de la déficience visuelle. Les enseignantes assurent également une mission d’appui et de conseil sur les modalités pédagogiques différentes qu’il convient de mettre en place afin de permettre la meilleure inclusion possible. </a:t>
            </a:r>
            <a:r>
              <a:rPr lang="fr-FR" sz="1000" dirty="0">
                <a:solidFill>
                  <a:prstClr val="black"/>
                </a:solidFill>
                <a:latin typeface="Calibri" panose="020F0502020204030204"/>
              </a:rPr>
              <a:t>Elles</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assurent l’apprentissage de techniques particulières, telles que le braille, les outils de géométrie, …</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Les transcripteurs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interviennent selon les besoins  des jeunes pour adapter les documents livres, polycopiés, schémas, images, plans, textes…) à leur déficience visuelle afin d’en assurer l’accessibilité.  Tous les documents produits sont mutualisés et à disposition d’une plateforme nationale.</a:t>
            </a: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just"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rPr>
              <a:t>L’équipe administrative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assure une interface avec les familles qu’elles renseignent et orientent dans leurs demandes vers les personnels.  </a:t>
            </a:r>
          </a:p>
          <a:p>
            <a:pPr marL="457200" marR="0" lvl="1"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Image 22">
            <a:extLst>
              <a:ext uri="{FF2B5EF4-FFF2-40B4-BE49-F238E27FC236}">
                <a16:creationId xmlns:a16="http://schemas.microsoft.com/office/drawing/2014/main" id="{E9A54830-E509-4B4F-AE3E-38E20E4863A5}"/>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7503" y="5755219"/>
            <a:ext cx="444207" cy="444207"/>
          </a:xfrm>
          <a:prstGeom prst="rect">
            <a:avLst/>
          </a:prstGeom>
        </p:spPr>
      </p:pic>
      <p:pic>
        <p:nvPicPr>
          <p:cNvPr id="24" name="Image 23">
            <a:extLst>
              <a:ext uri="{FF2B5EF4-FFF2-40B4-BE49-F238E27FC236}">
                <a16:creationId xmlns:a16="http://schemas.microsoft.com/office/drawing/2014/main" id="{8FD016ED-57AF-4CAC-A881-339E0CB8B362}"/>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42277" y="7530315"/>
            <a:ext cx="427547" cy="427547"/>
          </a:xfrm>
          <a:prstGeom prst="rect">
            <a:avLst/>
          </a:prstGeom>
        </p:spPr>
      </p:pic>
      <p:pic>
        <p:nvPicPr>
          <p:cNvPr id="25" name="Image 24">
            <a:extLst>
              <a:ext uri="{FF2B5EF4-FFF2-40B4-BE49-F238E27FC236}">
                <a16:creationId xmlns:a16="http://schemas.microsoft.com/office/drawing/2014/main" id="{9FE9E6A0-D768-4E61-90CB-4797DBF6291A}"/>
              </a:ext>
            </a:extLst>
          </p:cNvPr>
          <p:cNvPicPr>
            <a:picLocks noChangeAspect="1"/>
          </p:cNvPicPr>
          <p:nvPr/>
        </p:nvPicPr>
        <p:blipFill>
          <a:blip r:embed="rId5"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9606" y="3579705"/>
            <a:ext cx="417078" cy="417078"/>
          </a:xfrm>
          <a:prstGeom prst="rect">
            <a:avLst/>
          </a:prstGeom>
        </p:spPr>
      </p:pic>
      <p:pic>
        <p:nvPicPr>
          <p:cNvPr id="26" name="Image 25">
            <a:extLst>
              <a:ext uri="{FF2B5EF4-FFF2-40B4-BE49-F238E27FC236}">
                <a16:creationId xmlns:a16="http://schemas.microsoft.com/office/drawing/2014/main" id="{9CD343E7-AAE2-463D-A997-DB3E8576A711}"/>
              </a:ext>
            </a:extLst>
          </p:cNvPr>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54366" y="2193666"/>
            <a:ext cx="426703" cy="426703"/>
          </a:xfrm>
          <a:prstGeom prst="rect">
            <a:avLst/>
          </a:prstGeom>
        </p:spPr>
      </p:pic>
      <p:pic>
        <p:nvPicPr>
          <p:cNvPr id="27" name="Image 26">
            <a:extLst>
              <a:ext uri="{FF2B5EF4-FFF2-40B4-BE49-F238E27FC236}">
                <a16:creationId xmlns:a16="http://schemas.microsoft.com/office/drawing/2014/main" id="{BEB4FB00-681E-4CC1-84D5-5A64F162A866}"/>
              </a:ext>
            </a:extLst>
          </p:cNvPr>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54368" y="3817120"/>
            <a:ext cx="359326" cy="359326"/>
          </a:xfrm>
          <a:prstGeom prst="rect">
            <a:avLst/>
          </a:prstGeom>
        </p:spPr>
      </p:pic>
      <p:pic>
        <p:nvPicPr>
          <p:cNvPr id="29" name="Picture 2" descr="assistant Icon 867425">
            <a:extLst>
              <a:ext uri="{FF2B5EF4-FFF2-40B4-BE49-F238E27FC236}">
                <a16:creationId xmlns:a16="http://schemas.microsoft.com/office/drawing/2014/main" id="{E2C90740-7D18-479A-B158-EBE0FCCA7076}"/>
              </a:ext>
            </a:extLst>
          </p:cNvPr>
          <p:cNvPicPr>
            <a:picLocks noChangeAspect="1" noChangeArrowheads="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4367" y="5021789"/>
            <a:ext cx="359327" cy="35932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BB021D9-9B1E-4707-A1DD-33B212E1A0C1}"/>
              </a:ext>
            </a:extLst>
          </p:cNvPr>
          <p:cNvSpPr/>
          <p:nvPr/>
        </p:nvSpPr>
        <p:spPr>
          <a:xfrm>
            <a:off x="4399577" y="5824391"/>
            <a:ext cx="2914146" cy="138195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panose="020F0502020204030204"/>
                <a:ea typeface="+mn-ea"/>
                <a:cs typeface="+mn-cs"/>
              </a:rPr>
              <a:t>Le SAIDV subit les effets de la désertification médicale dans l’OISE et rencontre des difficultés récurrentes pour recruter un médecin  en charge de la surveillance médicale des jeunes.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panose="020F0502020204030204"/>
                <a:ea typeface="+mn-ea"/>
                <a:cs typeface="+mn-cs"/>
              </a:rPr>
              <a:t>Pour compenser cette difficulté, des partenariats avec les ophtalmologues du réseau de ville ou hospitalier se tissent au cas par cas.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31" name="ZoneTexte 30">
            <a:extLst>
              <a:ext uri="{FF2B5EF4-FFF2-40B4-BE49-F238E27FC236}">
                <a16:creationId xmlns:a16="http://schemas.microsoft.com/office/drawing/2014/main" id="{B18FEA05-66C5-4B9B-92FB-41715EECB48F}"/>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32" name="Rectangle : avec coin arrondi et coin rogné en haut 31">
            <a:extLst>
              <a:ext uri="{FF2B5EF4-FFF2-40B4-BE49-F238E27FC236}">
                <a16:creationId xmlns:a16="http://schemas.microsoft.com/office/drawing/2014/main" id="{9525A21B-4206-4CEF-99C6-32AE0FB1BAFE}"/>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33" name="ZoneTexte 32">
            <a:extLst>
              <a:ext uri="{FF2B5EF4-FFF2-40B4-BE49-F238E27FC236}">
                <a16:creationId xmlns:a16="http://schemas.microsoft.com/office/drawing/2014/main" id="{177D152B-0CC4-43B8-8B38-B302FC5DB5C0}"/>
              </a:ext>
            </a:extLst>
          </p:cNvPr>
          <p:cNvSpPr txBox="1"/>
          <p:nvPr/>
        </p:nvSpPr>
        <p:spPr>
          <a:xfrm>
            <a:off x="1246920" y="1035638"/>
            <a:ext cx="5898288" cy="338554"/>
          </a:xfrm>
          <a:prstGeom prst="rect">
            <a:avLst/>
          </a:prstGeom>
          <a:noFill/>
        </p:spPr>
        <p:txBody>
          <a:bodyPr wrap="square" rtlCol="0">
            <a:spAutoFit/>
          </a:bodyPr>
          <a:lstStyle/>
          <a:p>
            <a:pPr lvl="0">
              <a:defRPr/>
            </a:pPr>
            <a:r>
              <a:rPr lang="fr-FR" sz="1600" b="1" kern="0" dirty="0">
                <a:solidFill>
                  <a:schemeClr val="bg1">
                    <a:lumMod val="50000"/>
                  </a:schemeClr>
                </a:solidFill>
              </a:rPr>
              <a:t>4.1. </a:t>
            </a:r>
            <a:r>
              <a:rPr lang="fr-FR" sz="1600" b="1" i="1" u="sng" kern="0" dirty="0">
                <a:solidFill>
                  <a:schemeClr val="bg1">
                    <a:lumMod val="50000"/>
                  </a:schemeClr>
                </a:solidFill>
              </a:rPr>
              <a:t>Une équipe pluriprofessionnelle et flexible</a:t>
            </a:r>
            <a:endParaRPr lang="fr-FR" sz="1600" b="1" i="1" u="sng" dirty="0">
              <a:solidFill>
                <a:schemeClr val="bg1">
                  <a:lumMod val="50000"/>
                </a:schemeClr>
              </a:solidFill>
            </a:endParaRPr>
          </a:p>
        </p:txBody>
      </p:sp>
      <p:grpSp>
        <p:nvGrpSpPr>
          <p:cNvPr id="15" name="Groupe 14">
            <a:extLst>
              <a:ext uri="{FF2B5EF4-FFF2-40B4-BE49-F238E27FC236}">
                <a16:creationId xmlns:a16="http://schemas.microsoft.com/office/drawing/2014/main" id="{2CA505A8-2741-4498-A862-F4B2A3C31DC2}"/>
              </a:ext>
            </a:extLst>
          </p:cNvPr>
          <p:cNvGrpSpPr/>
          <p:nvPr/>
        </p:nvGrpSpPr>
        <p:grpSpPr>
          <a:xfrm>
            <a:off x="3949812" y="7649617"/>
            <a:ext cx="3438000" cy="1381952"/>
            <a:chOff x="527118" y="8273663"/>
            <a:chExt cx="6359602" cy="2753767"/>
          </a:xfrm>
        </p:grpSpPr>
        <p:sp>
          <p:nvSpPr>
            <p:cNvPr id="16" name="Folded Corner 14">
              <a:extLst>
                <a:ext uri="{FF2B5EF4-FFF2-40B4-BE49-F238E27FC236}">
                  <a16:creationId xmlns:a16="http://schemas.microsoft.com/office/drawing/2014/main" id="{3439DA81-F413-47A6-8172-7D94C120DA40}"/>
                </a:ext>
              </a:extLst>
            </p:cNvPr>
            <p:cNvSpPr/>
            <p:nvPr/>
          </p:nvSpPr>
          <p:spPr>
            <a:xfrm rot="10800000" flipH="1">
              <a:off x="527118" y="8273663"/>
              <a:ext cx="6359602" cy="2753767"/>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algn="just"/>
              <a:endParaRPr lang="fr-FR" sz="1600" dirty="0">
                <a:solidFill>
                  <a:srgbClr val="FFFFFF"/>
                </a:solidFill>
                <a:latin typeface="Calibri"/>
              </a:endParaRPr>
            </a:p>
          </p:txBody>
        </p:sp>
        <p:sp>
          <p:nvSpPr>
            <p:cNvPr id="17" name="Rectangle 16">
              <a:extLst>
                <a:ext uri="{FF2B5EF4-FFF2-40B4-BE49-F238E27FC236}">
                  <a16:creationId xmlns:a16="http://schemas.microsoft.com/office/drawing/2014/main" id="{F4837433-2053-4FD6-A19E-C28FCDF3CC9A}"/>
                </a:ext>
              </a:extLst>
            </p:cNvPr>
            <p:cNvSpPr/>
            <p:nvPr/>
          </p:nvSpPr>
          <p:spPr>
            <a:xfrm>
              <a:off x="635674" y="8328809"/>
              <a:ext cx="6251046" cy="2659645"/>
            </a:xfrm>
            <a:prstGeom prst="rect">
              <a:avLst/>
            </a:prstGeom>
          </p:spPr>
          <p:txBody>
            <a:bodyPr wrap="square" numCol="1" spcCol="360000">
              <a:noAutofit/>
            </a:bodyPr>
            <a:lstStyle/>
            <a:p>
              <a:pPr algn="just">
                <a:spcAft>
                  <a:spcPts val="600"/>
                </a:spcAft>
              </a:pPr>
              <a:r>
                <a:rPr lang="fr-FR" sz="1000" b="1" dirty="0">
                  <a:solidFill>
                    <a:schemeClr val="bg1">
                      <a:lumMod val="50000"/>
                    </a:schemeClr>
                  </a:solidFill>
                </a:rPr>
                <a:t>Orientations 2021-2025</a:t>
              </a:r>
            </a:p>
            <a:p>
              <a:pPr marL="171450" indent="-171450" algn="just">
                <a:spcAft>
                  <a:spcPts val="300"/>
                </a:spcAft>
                <a:buFont typeface="Arial" panose="020B0604020202020204" pitchFamily="34" charset="0"/>
                <a:buChar char="•"/>
              </a:pPr>
              <a:r>
                <a:rPr lang="fr-FR" sz="1000" dirty="0">
                  <a:solidFill>
                    <a:schemeClr val="bg1">
                      <a:lumMod val="50000"/>
                    </a:schemeClr>
                  </a:solidFill>
                </a:rPr>
                <a:t>Favoriser la formation relative à l’accompagnement de la personne accueillie, au management d’équipe</a:t>
              </a:r>
            </a:p>
            <a:p>
              <a:pPr marL="171450" indent="-171450" algn="just">
                <a:spcAft>
                  <a:spcPts val="300"/>
                </a:spcAft>
                <a:buFont typeface="Arial" panose="020B0604020202020204" pitchFamily="34" charset="0"/>
                <a:buChar char="•"/>
              </a:pPr>
              <a:r>
                <a:rPr lang="fr-FR" sz="1050" dirty="0">
                  <a:solidFill>
                    <a:schemeClr val="bg1">
                      <a:lumMod val="50000"/>
                    </a:schemeClr>
                  </a:solidFill>
                </a:rPr>
                <a:t>Promouvoir la qualité de vie au travail et prévenir les risques professionnels par la formation des managers</a:t>
              </a:r>
            </a:p>
            <a:p>
              <a:pPr marL="171450" indent="-171450" algn="just">
                <a:spcAft>
                  <a:spcPts val="300"/>
                </a:spcAft>
                <a:buFont typeface="Arial" panose="020B0604020202020204" pitchFamily="34" charset="0"/>
                <a:buChar char="•"/>
              </a:pPr>
              <a:r>
                <a:rPr lang="fr-FR" sz="1050" dirty="0">
                  <a:solidFill>
                    <a:schemeClr val="bg1">
                      <a:lumMod val="50000"/>
                    </a:schemeClr>
                  </a:solidFill>
                </a:rPr>
                <a:t>Suivre le turn-over des personnels et l’absentéisme</a:t>
              </a:r>
            </a:p>
          </p:txBody>
        </p:sp>
      </p:grpSp>
    </p:spTree>
    <p:extLst>
      <p:ext uri="{BB962C8B-B14F-4D97-AF65-F5344CB8AC3E}">
        <p14:creationId xmlns:p14="http://schemas.microsoft.com/office/powerpoint/2010/main" val="198014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195B3E-600B-451D-AB87-99EF25CB912D}"/>
              </a:ext>
            </a:extLst>
          </p:cNvPr>
          <p:cNvSpPr txBox="1">
            <a:spLocks/>
          </p:cNvSpPr>
          <p:nvPr/>
        </p:nvSpPr>
        <p:spPr>
          <a:xfrm>
            <a:off x="1621008" y="120613"/>
            <a:ext cx="5859841" cy="1088572"/>
          </a:xfrm>
          <a:prstGeom prst="rect">
            <a:avLst/>
          </a:prstGeom>
          <a:noFill/>
        </p:spPr>
        <p:txBody>
          <a:bodyPr wrap="square" rtlCol="0" anchor="ctr">
            <a:noAutofit/>
          </a:bodyPr>
          <a:lstStyle/>
          <a:p>
            <a:r>
              <a:rPr lang="fr-FR" sz="2800" b="1" dirty="0">
                <a:solidFill>
                  <a:srgbClr val="013C7E"/>
                </a:solidFill>
                <a:latin typeface="Arial" panose="020B0604020202020204" pitchFamily="34" charset="0"/>
                <a:cs typeface="Arial" panose="020B0604020202020204" pitchFamily="34" charset="0"/>
              </a:rPr>
              <a:t>AVANT-PROPOS</a:t>
            </a:r>
          </a:p>
        </p:txBody>
      </p:sp>
      <p:sp>
        <p:nvSpPr>
          <p:cNvPr id="12" name="ZoneTexte 11">
            <a:extLst>
              <a:ext uri="{FF2B5EF4-FFF2-40B4-BE49-F238E27FC236}">
                <a16:creationId xmlns:a16="http://schemas.microsoft.com/office/drawing/2014/main" id="{D56F843D-28FB-46E7-94DB-A349D1EC5A85}"/>
              </a:ext>
            </a:extLst>
          </p:cNvPr>
          <p:cNvSpPr txBox="1">
            <a:spLocks/>
          </p:cNvSpPr>
          <p:nvPr/>
        </p:nvSpPr>
        <p:spPr>
          <a:xfrm>
            <a:off x="231226" y="1493186"/>
            <a:ext cx="6802034" cy="7909893"/>
          </a:xfrm>
          <a:prstGeom prst="rect">
            <a:avLst/>
          </a:prstGeom>
          <a:noFill/>
        </p:spPr>
        <p:txBody>
          <a:bodyPr wrap="square" rtlCol="0" anchor="t">
            <a:noAutofit/>
          </a:bodyPr>
          <a:lstStyle/>
          <a:p>
            <a:pPr algn="just">
              <a:spcAft>
                <a:spcPts val="600"/>
              </a:spcAft>
            </a:pPr>
            <a:r>
              <a:rPr lang="fr-FR" sz="1000" b="1" dirty="0"/>
              <a:t>Avant propos de la direction</a:t>
            </a:r>
          </a:p>
          <a:p>
            <a:pPr algn="just">
              <a:spcAft>
                <a:spcPts val="600"/>
              </a:spcAft>
            </a:pPr>
            <a:endParaRPr lang="fr-FR" sz="1000" dirty="0"/>
          </a:p>
          <a:p>
            <a:pPr algn="just">
              <a:spcAft>
                <a:spcPts val="600"/>
              </a:spcAft>
            </a:pPr>
            <a:r>
              <a:rPr lang="fr-FR" sz="1000" dirty="0"/>
              <a:t>Le SAIDV est un SESSAD inscrit dans l’accompagnement de la déficience visuelle (DV). Depuis 2002, ses missions se sont étendues sur tout le territoire au plus près des besoins des jeunes, et ce sur leurs lieux de vie (école, domicile, loisirs, ….).</a:t>
            </a:r>
          </a:p>
          <a:p>
            <a:r>
              <a:rPr lang="fr-FR" sz="1000" dirty="0"/>
              <a:t>Le SESSAD DV est agréé pour accueillir sur le département de l’Oise soixante enfants et adolescents déficients visuels répartis entre :</a:t>
            </a:r>
          </a:p>
          <a:p>
            <a:pPr marL="171450" indent="-171450">
              <a:buFont typeface="Arial" panose="020B0604020202020204" pitchFamily="34" charset="0"/>
              <a:buChar char="•"/>
            </a:pPr>
            <a:r>
              <a:rPr lang="fr-FR" sz="1000" dirty="0"/>
              <a:t>le SAFEP (Service d’Accompagnement Familial et d’Éducation Précoce) pour les 0 à 3 ans;</a:t>
            </a:r>
          </a:p>
          <a:p>
            <a:pPr marL="171450" indent="-171450">
              <a:buFont typeface="Arial" panose="020B0604020202020204" pitchFamily="34" charset="0"/>
              <a:buChar char="•"/>
            </a:pPr>
            <a:r>
              <a:rPr lang="fr-FR" sz="1000" dirty="0"/>
              <a:t>le SAAAS (Service d’Aide à l’Acquisition de l’Autonomie et à la Scolarisation) pour les 3 à 20 ans.</a:t>
            </a:r>
          </a:p>
          <a:p>
            <a:r>
              <a:rPr lang="fr-FR" sz="1000" dirty="0"/>
              <a:t>Un service de suite maintient le contact après la sortie du jeune de l’établissement.</a:t>
            </a:r>
          </a:p>
          <a:p>
            <a:pPr algn="just"/>
            <a:r>
              <a:rPr lang="fr-FR" sz="1000" dirty="0"/>
              <a:t>Les enfants et adolescents déficients visuels sont orientés par notification de la Maison Départementale pour les Personnes Handicapées (MDPH).</a:t>
            </a:r>
          </a:p>
          <a:p>
            <a:endParaRPr lang="fr-FR" sz="1000" dirty="0"/>
          </a:p>
          <a:p>
            <a:pPr algn="just">
              <a:spcAft>
                <a:spcPts val="600"/>
              </a:spcAft>
            </a:pPr>
            <a:r>
              <a:rPr lang="fr-FR" sz="1000" dirty="0"/>
              <a:t>L’équipe </a:t>
            </a:r>
            <a:r>
              <a:rPr lang="fr-FR" sz="1000" dirty="0" err="1"/>
              <a:t>pluriprofessionnelle</a:t>
            </a:r>
            <a:r>
              <a:rPr lang="fr-FR" sz="1000" dirty="0"/>
              <a:t> intervient dans les domaines pédagogiques, thérapeutiques, et socio-éducatifs. </a:t>
            </a:r>
          </a:p>
          <a:p>
            <a:pPr algn="just">
              <a:spcAft>
                <a:spcPts val="600"/>
              </a:spcAft>
            </a:pPr>
            <a:r>
              <a:rPr lang="fr-FR" sz="1000" dirty="0"/>
              <a:t>Les principales interventions ont lieu sur les écoles de quartier, mais aussi en ULIS à Clermont/Oise. Des partenariats d’autres établissements médico-sociaux se tissent lors de handicaps </a:t>
            </a:r>
            <a:r>
              <a:rPr lang="fr-FR" sz="1000" dirty="0" err="1"/>
              <a:t>co</a:t>
            </a:r>
            <a:r>
              <a:rPr lang="fr-FR" sz="1000" dirty="0"/>
              <a:t>-existants pour répondre au mieux aux besoins du jeune et de son entourage.</a:t>
            </a:r>
          </a:p>
          <a:p>
            <a:pPr algn="just">
              <a:spcAft>
                <a:spcPts val="600"/>
              </a:spcAft>
            </a:pPr>
            <a:r>
              <a:rPr lang="fr-FR" sz="1000" dirty="0"/>
              <a:t>Dans la mesure où notre accompagnement est séquentiel, notre travail consiste à informer, sensibiliser et transmettre à nos usagers/partenaires nos méthodes et de les guider au mieux pour qu’ils puissent se les approprier.</a:t>
            </a:r>
          </a:p>
          <a:p>
            <a:pPr algn="just">
              <a:spcAft>
                <a:spcPts val="600"/>
              </a:spcAft>
            </a:pPr>
            <a:endParaRPr lang="fr-FR" sz="200" dirty="0"/>
          </a:p>
          <a:p>
            <a:pPr algn="just">
              <a:spcAft>
                <a:spcPts val="600"/>
              </a:spcAft>
            </a:pPr>
            <a:r>
              <a:rPr lang="fr-FR" sz="1000" dirty="0"/>
              <a:t>La définition du projet d’établissement du SAIDV a été élaborée en 2020, en équipe, d’une façon progressive et collégiale. L’initiation a porté sur l’autodiagnostic des pratiques professionnelles, l’analyse des besoins du territoire, l’interrogation de nos partenaires, le recueil des attentes des usagers, et l’analyse des écarts au regard des attendus divers. Ensuite, des orientations stratégiques ont émergé et elles se sont déclinées sous la forme d’un plan d’actions à dérouler sur les 5 années à venir. Un comité de suivi veillera au respect des engagements.</a:t>
            </a:r>
          </a:p>
          <a:p>
            <a:pPr algn="just">
              <a:spcAft>
                <a:spcPts val="600"/>
              </a:spcAft>
            </a:pPr>
            <a:r>
              <a:rPr lang="fr-FR" sz="1000" dirty="0">
                <a:latin typeface="Calibri" panose="020F0502020204030204" pitchFamily="34" charset="0"/>
                <a:cs typeface="Times New Roman" panose="02020603050405020304" pitchFamily="18" charset="0"/>
              </a:rPr>
              <a:t>Le plan d’actions du projet d’établissement du SAIDV a pour objectif de faciliter le pilotage de la démarche d’amélioration continue de la qualité. Il s’inscrit dans la continuité des résultats des évaluations internes et externes et des travaux des groupes de travail. Il sera mis en perspective avec les orientations du CPOM à venir. </a:t>
            </a:r>
          </a:p>
          <a:p>
            <a:pPr algn="just">
              <a:spcAft>
                <a:spcPts val="600"/>
              </a:spcAft>
            </a:pPr>
            <a:r>
              <a:rPr lang="fr-FR" sz="1000" dirty="0">
                <a:latin typeface="Calibri" panose="020F0502020204030204" pitchFamily="34" charset="0"/>
                <a:cs typeface="Times New Roman" panose="02020603050405020304" pitchFamily="18" charset="0"/>
              </a:rPr>
              <a:t>Il comprend </a:t>
            </a:r>
            <a:r>
              <a:rPr lang="fr-FR" sz="1000" b="1" dirty="0">
                <a:latin typeface="Calibri" panose="020F0502020204030204" pitchFamily="34" charset="0"/>
                <a:cs typeface="Times New Roman" panose="02020603050405020304" pitchFamily="18" charset="0"/>
              </a:rPr>
              <a:t>6 axes stratégiques </a:t>
            </a:r>
            <a:r>
              <a:rPr lang="fr-FR" sz="1000" dirty="0">
                <a:latin typeface="Calibri" panose="020F0502020204030204" pitchFamily="34" charset="0"/>
                <a:cs typeface="Times New Roman" panose="02020603050405020304" pitchFamily="18" charset="0"/>
              </a:rPr>
              <a:t>déclinés en objectifs opérationnels :</a:t>
            </a:r>
          </a:p>
          <a:p>
            <a:pPr marL="228600" indent="-228600" algn="just">
              <a:spcAft>
                <a:spcPts val="600"/>
              </a:spcAft>
              <a:buAutoNum type="arabicPeriod"/>
            </a:pPr>
            <a:r>
              <a:rPr lang="fr-FR" sz="1000" b="1" dirty="0">
                <a:latin typeface="Calibri" panose="020F0502020204030204" pitchFamily="34" charset="0"/>
                <a:cs typeface="Times New Roman" panose="02020603050405020304" pitchFamily="18" charset="0"/>
              </a:rPr>
              <a:t>Adapter nos réponses à l’évolution des besoins du territoire </a:t>
            </a:r>
          </a:p>
          <a:p>
            <a:pPr marL="228600" indent="-228600">
              <a:spcAft>
                <a:spcPts val="600"/>
              </a:spcAft>
              <a:buClr>
                <a:srgbClr val="9F3182"/>
              </a:buClr>
              <a:buFont typeface="+mj-lt"/>
              <a:buAutoNum type="arabicPeriod" startAt="2"/>
            </a:pPr>
            <a:r>
              <a:rPr lang="fr-FR" sz="1000" b="1" dirty="0">
                <a:latin typeface="Calibri" panose="020F0502020204030204" pitchFamily="34" charset="0"/>
                <a:cs typeface="Times New Roman" panose="02020603050405020304" pitchFamily="18" charset="0"/>
              </a:rPr>
              <a:t>Garantir des accompagnements au plus près des besoins</a:t>
            </a:r>
            <a:endParaRPr lang="fr-FR" sz="1000" dirty="0">
              <a:latin typeface="Calibri" panose="020F0502020204030204" pitchFamily="34" charset="0"/>
              <a:cs typeface="Times New Roman" panose="02020603050405020304" pitchFamily="18" charset="0"/>
            </a:endParaRPr>
          </a:p>
          <a:p>
            <a:pPr marL="228600" indent="-228600" algn="just">
              <a:spcAft>
                <a:spcPts val="600"/>
              </a:spcAft>
              <a:buClr>
                <a:srgbClr val="9F3182"/>
              </a:buClr>
              <a:buFont typeface="+mj-lt"/>
              <a:buAutoNum type="arabicPeriod" startAt="3"/>
            </a:pPr>
            <a:r>
              <a:rPr lang="fr-FR" sz="1000" b="1" dirty="0">
                <a:latin typeface="Calibri" panose="020F0502020204030204" pitchFamily="34" charset="0"/>
                <a:cs typeface="Times New Roman" panose="02020603050405020304" pitchFamily="18" charset="0"/>
              </a:rPr>
              <a:t>Garantir une participation pleine et entière des jeunes et de leurs familles</a:t>
            </a:r>
          </a:p>
          <a:p>
            <a:pPr marL="228600" indent="-228600" algn="just">
              <a:spcAft>
                <a:spcPts val="600"/>
              </a:spcAft>
              <a:buClr>
                <a:srgbClr val="9F3182"/>
              </a:buClr>
              <a:buFont typeface="+mj-lt"/>
              <a:buAutoNum type="arabicPeriod" startAt="3"/>
            </a:pPr>
            <a:r>
              <a:rPr lang="fr-FR" sz="1000" b="1" dirty="0">
                <a:latin typeface="Calibri" panose="020F0502020204030204" pitchFamily="34" charset="0"/>
                <a:cs typeface="Times New Roman" panose="02020603050405020304" pitchFamily="18" charset="0"/>
              </a:rPr>
              <a:t>Être acteur des dynamiques inclusives</a:t>
            </a:r>
          </a:p>
          <a:p>
            <a:pPr marL="228600" indent="-228600" algn="just">
              <a:spcAft>
                <a:spcPts val="600"/>
              </a:spcAft>
              <a:buClr>
                <a:srgbClr val="9F3182"/>
              </a:buClr>
              <a:buFont typeface="+mj-lt"/>
              <a:buAutoNum type="arabicPeriod" startAt="5"/>
            </a:pPr>
            <a:r>
              <a:rPr lang="fr-FR" sz="1000" b="1" dirty="0">
                <a:latin typeface="Calibri" panose="020F0502020204030204" pitchFamily="34" charset="0"/>
                <a:cs typeface="Times New Roman" panose="02020603050405020304" pitchFamily="18" charset="0"/>
              </a:rPr>
              <a:t>Promouvoir des organisations efficientes et performantes </a:t>
            </a:r>
          </a:p>
          <a:p>
            <a:pPr marL="228600" indent="-228600" algn="just">
              <a:spcAft>
                <a:spcPts val="600"/>
              </a:spcAft>
              <a:buClr>
                <a:srgbClr val="9F3182"/>
              </a:buClr>
              <a:buFont typeface="+mj-lt"/>
              <a:buAutoNum type="arabicPeriod" startAt="5"/>
            </a:pPr>
            <a:r>
              <a:rPr lang="fr-FR" sz="1000" b="1" dirty="0">
                <a:latin typeface="Calibri" panose="020F0502020204030204" pitchFamily="34" charset="0"/>
                <a:cs typeface="Times New Roman" panose="02020603050405020304" pitchFamily="18" charset="0"/>
              </a:rPr>
              <a:t>Structurer la communication interne et externe du SAIDV</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Ce travail n’aurait pu aboutir sans la contribution et l’engagement des professionnels dans le but de promouvoir une qualité de service à l’usager, le respect de ses droits fondamentaux de citoyen, les innovations,  la performance des organisations, …</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Le Conseil d’administration des PEP GRAND OISE, la Direction Générale, les représentants du personnel, les professionnels, les partenaires, participent à l’accomplissement de ses orientations et accompagnent les équipes pour être dans une posture la plus adaptée compte tenu des besoins particuliers de chaque usager.</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Ensemble, souhaitons-nous la réussite de cette vision pour le SAIDV :  « Répondre au plus près des besoins singuliers de chaque usager ».</a:t>
            </a:r>
          </a:p>
          <a:p>
            <a:pPr algn="just">
              <a:spcAft>
                <a:spcPts val="600"/>
              </a:spcAft>
              <a:buClr>
                <a:srgbClr val="9F3182"/>
              </a:buClr>
            </a:pPr>
            <a:r>
              <a:rPr lang="fr-FR" sz="1000" dirty="0">
                <a:latin typeface="Calibri" panose="020F0502020204030204" pitchFamily="34" charset="0"/>
                <a:cs typeface="Times New Roman" panose="02020603050405020304" pitchFamily="18" charset="0"/>
              </a:rPr>
              <a:t>Fait le 04/03/2021, Muriel DEBRUYNE, Directrice du Pôle Handicap Sensoriel.</a:t>
            </a:r>
          </a:p>
          <a:p>
            <a:pPr marL="228600" indent="-228600" algn="just">
              <a:spcAft>
                <a:spcPts val="600"/>
              </a:spcAft>
              <a:buClr>
                <a:srgbClr val="9F3182"/>
              </a:buClr>
              <a:buFont typeface="+mj-lt"/>
              <a:buAutoNum type="arabicPeriod" startAt="4"/>
            </a:pPr>
            <a:endParaRPr lang="fr-FR" sz="1000" b="1" dirty="0">
              <a:solidFill>
                <a:srgbClr val="9F3182"/>
              </a:solidFill>
              <a:latin typeface="Calibri" panose="020F0502020204030204" pitchFamily="34" charset="0"/>
              <a:cs typeface="Times New Roman" panose="02020603050405020304" pitchFamily="18" charset="0"/>
            </a:endParaRPr>
          </a:p>
          <a:p>
            <a:pPr algn="just">
              <a:spcAft>
                <a:spcPts val="600"/>
              </a:spcAft>
            </a:pPr>
            <a:endParaRPr lang="fr-FR" sz="1000" dirty="0"/>
          </a:p>
          <a:p>
            <a:pPr algn="just">
              <a:spcAft>
                <a:spcPts val="600"/>
              </a:spcAft>
            </a:pPr>
            <a:endParaRPr lang="fr-FR" sz="1000" dirty="0"/>
          </a:p>
        </p:txBody>
      </p:sp>
      <p:sp>
        <p:nvSpPr>
          <p:cNvPr id="2" name="Espace réservé du numéro de diapositive 1">
            <a:extLst>
              <a:ext uri="{FF2B5EF4-FFF2-40B4-BE49-F238E27FC236}">
                <a16:creationId xmlns:a16="http://schemas.microsoft.com/office/drawing/2014/main" id="{0DEEF41A-C394-4051-8194-FEDE65753E8A}"/>
              </a:ext>
            </a:extLst>
          </p:cNvPr>
          <p:cNvSpPr>
            <a:spLocks noGrp="1"/>
          </p:cNvSpPr>
          <p:nvPr>
            <p:ph type="sldNum" sz="quarter" idx="4"/>
          </p:nvPr>
        </p:nvSpPr>
        <p:spPr/>
        <p:txBody>
          <a:bodyPr/>
          <a:lstStyle/>
          <a:p>
            <a:fld id="{783F95A4-AEF2-4187-971F-58B8102EF8C3}" type="slidenum">
              <a:rPr lang="fr-FR" smtClean="0"/>
              <a:t>3</a:t>
            </a:fld>
            <a:endParaRPr lang="fr-FR" dirty="0"/>
          </a:p>
        </p:txBody>
      </p:sp>
    </p:spTree>
    <p:extLst>
      <p:ext uri="{BB962C8B-B14F-4D97-AF65-F5344CB8AC3E}">
        <p14:creationId xmlns:p14="http://schemas.microsoft.com/office/powerpoint/2010/main" val="355619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CC38B40A-0B05-4170-A18D-A780001FDDFD}"/>
              </a:ext>
            </a:extLst>
          </p:cNvPr>
          <p:cNvSpPr>
            <a:spLocks noChangeAspect="1"/>
          </p:cNvSpPr>
          <p:nvPr/>
        </p:nvSpPr>
        <p:spPr>
          <a:xfrm>
            <a:off x="364023" y="1506297"/>
            <a:ext cx="438612" cy="43834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80A6F6F3-2AF1-4322-8600-2DA5D0B7C6EC}"/>
              </a:ext>
            </a:extLst>
          </p:cNvPr>
          <p:cNvSpPr/>
          <p:nvPr/>
        </p:nvSpPr>
        <p:spPr>
          <a:xfrm>
            <a:off x="382507" y="1642559"/>
            <a:ext cx="6957423" cy="8306660"/>
          </a:xfrm>
          <a:prstGeom prst="rect">
            <a:avLst/>
          </a:prstGeom>
        </p:spPr>
        <p:txBody>
          <a:bodyPr wrap="square" numCol="2" spcCol="360000">
            <a:noAutofit/>
          </a:bodyPr>
          <a:lstStyle/>
          <a:p>
            <a:pPr algn="just">
              <a:spcBef>
                <a:spcPts val="300"/>
              </a:spcBef>
              <a:spcAft>
                <a:spcPts val="300"/>
              </a:spcAft>
            </a:pPr>
            <a:r>
              <a:rPr lang="fr-FR" sz="1600" dirty="0">
                <a:solidFill>
                  <a:srgbClr val="E7E6E6">
                    <a:lumMod val="50000"/>
                  </a:srgbClr>
                </a:solidFill>
              </a:rPr>
              <a:t>	</a:t>
            </a:r>
            <a:endParaRPr lang="fr-FR" sz="1600" b="1" i="1" dirty="0">
              <a:solidFill>
                <a:srgbClr val="2E75B6"/>
              </a:solidFill>
              <a:latin typeface="Calibri" panose="020F0502020204030204" pitchFamily="34" charset="0"/>
              <a:cs typeface="Times New Roman" panose="02020603050405020304" pitchFamily="18" charset="0"/>
            </a:endParaRPr>
          </a:p>
          <a:p>
            <a:pPr algn="just">
              <a:spcAft>
                <a:spcPts val="600"/>
              </a:spcAft>
              <a:buClr>
                <a:srgbClr val="013C7E"/>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013C7E"/>
              </a:buClr>
            </a:pPr>
            <a:r>
              <a:rPr lang="fr-FR" sz="1000" dirty="0">
                <a:latin typeface="Calibri" panose="020F0502020204030204" pitchFamily="34" charset="0"/>
                <a:cs typeface="Times New Roman" panose="02020603050405020304" pitchFamily="18" charset="0"/>
              </a:rPr>
              <a:t>Le projet social de l’association </a:t>
            </a:r>
            <a:r>
              <a:rPr lang="fr-FR" sz="1000" i="1" dirty="0">
                <a:latin typeface="Calibri" panose="020F0502020204030204" pitchFamily="34" charset="0"/>
                <a:cs typeface="Times New Roman" panose="02020603050405020304" pitchFamily="18" charset="0"/>
              </a:rPr>
              <a:t>Les PEP Grand Oise promeut</a:t>
            </a:r>
            <a:r>
              <a:rPr lang="fr-FR" sz="1000" dirty="0">
                <a:latin typeface="Calibri" panose="020F0502020204030204" pitchFamily="34" charset="0"/>
                <a:cs typeface="Times New Roman" panose="02020603050405020304" pitchFamily="18" charset="0"/>
              </a:rPr>
              <a:t> un modèle managérial qui permet à chaque professionnel de trouver sa place au sein de l’association tout au long du parcours professionnel. Le droit d'expression y est privilégié et la gestion des emplois et compétences favorise l’évolution de carrière.  Chacun contribue dans son individualité à répondre aux besoins des usagers et contribue d’une façon transverse au fonctionnement global de l’organisation. </a:t>
            </a:r>
          </a:p>
          <a:p>
            <a:pPr algn="just">
              <a:spcAft>
                <a:spcPts val="600"/>
              </a:spcAft>
              <a:buClr>
                <a:srgbClr val="013C7E"/>
              </a:buClr>
            </a:pPr>
            <a:r>
              <a:rPr lang="fr-FR" sz="1000" dirty="0">
                <a:latin typeface="Calibri" panose="020F0502020204030204" pitchFamily="34" charset="0"/>
                <a:cs typeface="Times New Roman" panose="02020603050405020304" pitchFamily="18" charset="0"/>
              </a:rPr>
              <a:t>Cette dynamique s’est traduite au SAIDV par la définition des missions de chacun et la révision</a:t>
            </a:r>
            <a:r>
              <a:rPr lang="fr-FR" sz="1000" b="1" dirty="0">
                <a:latin typeface="Calibri" panose="020F0502020204030204" pitchFamily="34" charset="0"/>
                <a:cs typeface="Times New Roman" panose="02020603050405020304" pitchFamily="18" charset="0"/>
              </a:rPr>
              <a:t> des fiches de postes de chaque professionnel</a:t>
            </a:r>
            <a:r>
              <a:rPr lang="fr-FR" sz="1000" dirty="0">
                <a:latin typeface="Calibri" panose="020F0502020204030204" pitchFamily="34" charset="0"/>
                <a:cs typeface="Times New Roman" panose="02020603050405020304" pitchFamily="18" charset="0"/>
              </a:rPr>
              <a:t> en 2020. Cette dynamique collaborative renforce le déploiement de projets transversaux grâce à une facilitation du partage des expertises et des idées, des avancées et des expérimentations. Cela s’est concrétisé par la création de groupes d’accompagnement spécifique pour les jeunes (médiation animale, groupe de paroles pour adolescents, ..)</a:t>
            </a:r>
          </a:p>
          <a:p>
            <a:pPr algn="just">
              <a:spcAft>
                <a:spcPts val="600"/>
              </a:spcAft>
              <a:buClr>
                <a:srgbClr val="013C7E"/>
              </a:buClr>
            </a:pPr>
            <a:r>
              <a:rPr lang="fr-FR" sz="1000" dirty="0">
                <a:latin typeface="Calibri" panose="020F0502020204030204" pitchFamily="34" charset="0"/>
                <a:cs typeface="Times New Roman" panose="02020603050405020304" pitchFamily="18" charset="0"/>
              </a:rPr>
              <a:t>Par ailleurs, tous les professionnels du SAIDV s'inscrivent dans une </a:t>
            </a:r>
            <a:r>
              <a:rPr lang="fr-FR" sz="1000" b="1" dirty="0">
                <a:latin typeface="Calibri" panose="020F0502020204030204" pitchFamily="34" charset="0"/>
                <a:cs typeface="Times New Roman" panose="02020603050405020304" pitchFamily="18" charset="0"/>
              </a:rPr>
              <a:t>dynamique de formation continue  </a:t>
            </a:r>
            <a:r>
              <a:rPr lang="fr-FR" sz="1000" dirty="0">
                <a:latin typeface="Calibri" panose="020F0502020204030204" pitchFamily="34" charset="0"/>
                <a:cs typeface="Times New Roman" panose="02020603050405020304" pitchFamily="18" charset="0"/>
              </a:rPr>
              <a:t>et participent chaque année à une diversité de formations. La politique de formation permet de développer un plan confortable de formations sur des thèmes variés : utilisation de jeux adaptés aux DV, flexibilité relationnelle en couleurs, la communication interpersonnelle bienveillante, les premiers secours, la remédiation des fonctions cognitives et de la mémoire…. </a:t>
            </a:r>
          </a:p>
          <a:p>
            <a:pPr algn="just">
              <a:spcAft>
                <a:spcPts val="600"/>
              </a:spcAft>
              <a:buClr>
                <a:srgbClr val="013C7E"/>
              </a:buClr>
            </a:pPr>
            <a:r>
              <a:rPr lang="fr-FR" sz="1000" dirty="0">
                <a:latin typeface="Calibri" panose="020F0502020204030204" pitchFamily="34" charset="0"/>
                <a:cs typeface="Times New Roman" panose="02020603050405020304" pitchFamily="18" charset="0"/>
              </a:rPr>
              <a:t>Les professionnels du SAIDV participent également à une diversité de </a:t>
            </a:r>
            <a:r>
              <a:rPr lang="fr-FR" sz="1000" b="1" dirty="0">
                <a:latin typeface="Calibri" panose="020F0502020204030204" pitchFamily="34" charset="0"/>
                <a:cs typeface="Times New Roman" panose="02020603050405020304" pitchFamily="18" charset="0"/>
              </a:rPr>
              <a:t>colloques et d’évènements sur le handicap, et sur la déficience visuelle</a:t>
            </a:r>
            <a:r>
              <a:rPr lang="fr-FR" sz="1000" dirty="0">
                <a:latin typeface="Calibri" panose="020F0502020204030204" pitchFamily="34" charset="0"/>
                <a:cs typeface="Times New Roman" panose="02020603050405020304" pitchFamily="18" charset="0"/>
              </a:rPr>
              <a:t>. Ces rassemblements nationaux favorisent les échanges d’expériences : à titre d’exemple, les journées pédagogiques GPEAA (groupement des professeurs et éducateurs d’aveugles et amblyopes).</a:t>
            </a:r>
          </a:p>
          <a:p>
            <a:pPr algn="just">
              <a:spcAft>
                <a:spcPts val="600"/>
              </a:spcAft>
              <a:buClr>
                <a:srgbClr val="013C7E"/>
              </a:buClr>
            </a:pPr>
            <a:endParaRPr lang="fr-FR" sz="1000" dirty="0">
              <a:latin typeface="Calibri" panose="020F0502020204030204" pitchFamily="34" charset="0"/>
              <a:cs typeface="Times New Roman" panose="02020603050405020304" pitchFamily="18" charset="0"/>
            </a:endParaRPr>
          </a:p>
          <a:p>
            <a:pPr algn="just">
              <a:spcAft>
                <a:spcPts val="600"/>
              </a:spcAft>
              <a:buClr>
                <a:srgbClr val="013C7E"/>
              </a:buClr>
            </a:pPr>
            <a:r>
              <a:rPr lang="fr-FR" sz="1600" dirty="0">
                <a:solidFill>
                  <a:srgbClr val="E7E6E6">
                    <a:lumMod val="50000"/>
                  </a:srgbClr>
                </a:solidFill>
              </a:rPr>
              <a:t>       </a:t>
            </a:r>
          </a:p>
          <a:p>
            <a:pPr algn="just">
              <a:spcBef>
                <a:spcPts val="600"/>
              </a:spcBef>
              <a:spcAft>
                <a:spcPts val="600"/>
              </a:spcAft>
              <a:buClr>
                <a:srgbClr val="013C7E"/>
              </a:buClr>
            </a:pPr>
            <a:endParaRPr lang="fr-FR" sz="100" dirty="0">
              <a:cs typeface="Times New Roman" panose="02020603050405020304" pitchFamily="18" charset="0"/>
            </a:endParaRPr>
          </a:p>
          <a:p>
            <a:pPr algn="just">
              <a:spcBef>
                <a:spcPts val="600"/>
              </a:spcBef>
              <a:spcAft>
                <a:spcPts val="600"/>
              </a:spcAft>
              <a:buClr>
                <a:srgbClr val="013C7E"/>
              </a:buClr>
            </a:pPr>
            <a:r>
              <a:rPr lang="fr-FR" sz="1000" dirty="0">
                <a:cs typeface="Times New Roman" panose="02020603050405020304" pitchFamily="18" charset="0"/>
              </a:rPr>
              <a:t>Afin d’assurer une coordination des actions et d’ajuster au mieux les organisations, plusieurs instances collaboratives se réunissent périodiquement : </a:t>
            </a:r>
          </a:p>
          <a:p>
            <a:pPr algn="just">
              <a:spcBef>
                <a:spcPts val="600"/>
              </a:spcBef>
              <a:spcAft>
                <a:spcPts val="600"/>
              </a:spcAft>
              <a:buClr>
                <a:srgbClr val="013C7E"/>
              </a:buClr>
            </a:pPr>
            <a:r>
              <a:rPr lang="fr-FR" sz="1000" b="1" i="1" dirty="0">
                <a:cs typeface="Times New Roman" panose="02020603050405020304" pitchFamily="18" charset="0"/>
              </a:rPr>
              <a:t>Les réunions d’organisation du service </a:t>
            </a:r>
            <a:r>
              <a:rPr lang="fr-FR" sz="1000" dirty="0">
                <a:cs typeface="Times New Roman" panose="02020603050405020304" pitchFamily="18" charset="0"/>
              </a:rPr>
              <a:t>: </a:t>
            </a:r>
          </a:p>
          <a:p>
            <a:pPr marL="285750" indent="-285750" algn="just">
              <a:buFont typeface="Wingdings" panose="05000000000000000000" pitchFamily="2" charset="2"/>
              <a:buChar char="§"/>
            </a:pPr>
            <a:r>
              <a:rPr lang="fr-FR" sz="1000" b="1" dirty="0"/>
              <a:t>Réunions de service/fonctionnement </a:t>
            </a:r>
            <a:r>
              <a:rPr lang="fr-FR" sz="1000" dirty="0"/>
              <a:t>: animées par la responsable de service, elles permettent d’aborder les questions d’organisation quotidienne avec toute l’équipe. Elles ont lieu une fois par semaine en présence de toute l’équipe.  Un ordre du jour et un compte rendu sont bien formalisés.</a:t>
            </a:r>
          </a:p>
          <a:p>
            <a:pPr marL="285750" indent="-285750" algn="just">
              <a:buFont typeface="Wingdings" panose="05000000000000000000" pitchFamily="2" charset="2"/>
              <a:buChar char="§"/>
            </a:pPr>
            <a:r>
              <a:rPr lang="fr-FR" sz="1000" b="1" dirty="0"/>
              <a:t>Réunion de planification des accompagnements au regard des besoins : </a:t>
            </a:r>
            <a:r>
              <a:rPr lang="fr-FR" sz="1000" dirty="0"/>
              <a:t>ces temps permettent une prise de recul sur les accompagnements proposés à chaque jeune afin de veiller à la cohérence globale des plannings. Ils ont lieu après la création des plannings pour l’année scolaire à venir et réunissent  toute l’équipe et la direction de la structure.</a:t>
            </a:r>
          </a:p>
          <a:p>
            <a:pPr algn="just">
              <a:spcBef>
                <a:spcPts val="600"/>
              </a:spcBef>
              <a:spcAft>
                <a:spcPts val="600"/>
              </a:spcAft>
              <a:buClr>
                <a:srgbClr val="013C7E"/>
              </a:buClr>
            </a:pPr>
            <a:r>
              <a:rPr lang="fr-FR" sz="1000" dirty="0">
                <a:cs typeface="Times New Roman" panose="02020603050405020304" pitchFamily="18" charset="0"/>
              </a:rPr>
              <a:t>Les réunions centrées autour du jeune </a:t>
            </a:r>
          </a:p>
          <a:p>
            <a:pPr marL="332565" indent="-285750" algn="just">
              <a:buFont typeface="Arial" panose="020B0604020202020204" pitchFamily="34" charset="0"/>
              <a:buChar char="•"/>
            </a:pPr>
            <a:r>
              <a:rPr lang="fr-FR" sz="1000" b="1" dirty="0"/>
              <a:t>Réunion d’élaboration des projets personnalisés : </a:t>
            </a:r>
            <a:r>
              <a:rPr lang="fr-FR" sz="1000" dirty="0"/>
              <a:t>avec les professionnels </a:t>
            </a:r>
            <a:r>
              <a:rPr lang="fr-FR" sz="1000" b="1" dirty="0"/>
              <a:t> </a:t>
            </a:r>
            <a:r>
              <a:rPr lang="fr-FR" sz="1000" dirty="0"/>
              <a:t>qui encadrent le jeune, le référent et parfois les partenaires (si classe ULIS, le coordinateur ULIS notamment). Ces temps ont lieu d’une façon hebdomadaire selon le calendrier qui permet que chaque projet soit mis à jour dès que besoin et au moins une fois par an</a:t>
            </a:r>
          </a:p>
          <a:p>
            <a:pPr marL="332565" indent="-285750" algn="just">
              <a:buFont typeface="Arial" panose="020B0604020202020204" pitchFamily="34" charset="0"/>
              <a:buChar char="•"/>
            </a:pPr>
            <a:r>
              <a:rPr lang="fr-FR" sz="1000" b="1" dirty="0"/>
              <a:t>Points cliniques </a:t>
            </a:r>
            <a:r>
              <a:rPr lang="fr-FR" sz="1000" dirty="0"/>
              <a:t>: avec les professionnels  intervenant auprès de jeunes dans des situations cliniques diverses, voire critiques et/ou qui nécessitent une coordination renforcée. Ces points ont lieu en fonction des besoins et des urgences identifiés par les professionnels.</a:t>
            </a:r>
          </a:p>
          <a:p>
            <a:pPr marL="332565" indent="-285750" algn="just">
              <a:buFont typeface="Arial" panose="020B0604020202020204" pitchFamily="34" charset="0"/>
              <a:buChar char="•"/>
            </a:pPr>
            <a:r>
              <a:rPr lang="fr-FR" sz="1000" b="1" dirty="0"/>
              <a:t>ESS : </a:t>
            </a:r>
            <a:r>
              <a:rPr lang="fr-FR" sz="1000" dirty="0"/>
              <a:t> ces réunions relatives à la scolarisation sont à l’initiative de l’Education Nationale sur le lieu de scolarisation du jeune avec le référent de l’enfant et d’autres  professionnels. Elles ont lieu pour chaque jeune principalement lors de choix significatifs ou au moins une fois par an pour définir les orientations scolaires.</a:t>
            </a:r>
          </a:p>
          <a:p>
            <a:pPr marL="332565" indent="-285750" algn="just">
              <a:buFont typeface="Arial" panose="020B0604020202020204" pitchFamily="34" charset="0"/>
              <a:buChar char="•"/>
            </a:pPr>
            <a:r>
              <a:rPr lang="fr-FR" sz="1000" b="1" dirty="0"/>
              <a:t>Des réunions ponctuelles chez les partenaires : </a:t>
            </a:r>
            <a:r>
              <a:rPr lang="fr-FR" sz="1000" dirty="0"/>
              <a:t>qui sont organisées selon les demandes des partenaires ou des proches/du jeune, ce qui est régulièrement  le cas dans les écoles. </a:t>
            </a:r>
          </a:p>
          <a:p>
            <a:endParaRPr lang="fr-FR" sz="1000" b="1" dirty="0"/>
          </a:p>
          <a:p>
            <a:pPr>
              <a:spcAft>
                <a:spcPts val="600"/>
              </a:spcAft>
            </a:pPr>
            <a:r>
              <a:rPr lang="fr-FR" sz="1000" b="1" i="1" dirty="0"/>
              <a:t>Les temps d’échanges thématiques</a:t>
            </a:r>
          </a:p>
          <a:p>
            <a:pPr marL="171450" indent="-171450">
              <a:buFont typeface="Arial" panose="020B0604020202020204" pitchFamily="34" charset="0"/>
              <a:buChar char="•"/>
            </a:pPr>
            <a:r>
              <a:rPr lang="fr-FR" sz="1000" b="1" dirty="0"/>
              <a:t>Réunion institutionnelle au sein du service </a:t>
            </a:r>
            <a:r>
              <a:rPr lang="fr-FR" sz="1000" dirty="0"/>
              <a:t>: plusieurs  fois par an avec toute l’équipe  </a:t>
            </a:r>
          </a:p>
          <a:p>
            <a:pPr marL="171450" indent="-171450" algn="just">
              <a:buFont typeface="Arial" panose="020B0604020202020204" pitchFamily="34" charset="0"/>
              <a:buChar char="•"/>
            </a:pPr>
            <a:r>
              <a:rPr lang="fr-FR" sz="1000" b="1" dirty="0"/>
              <a:t>Réunion institutionnelle avec les PEP : </a:t>
            </a:r>
            <a:r>
              <a:rPr lang="fr-FR" sz="1000" dirty="0"/>
              <a:t>une fois par an avec l’équipe et les équipes d’autres structures</a:t>
            </a:r>
            <a:endParaRPr lang="fr-FR" sz="1000" b="1" dirty="0"/>
          </a:p>
          <a:p>
            <a:pPr marL="171450" indent="-171450" algn="just">
              <a:buFont typeface="Arial" panose="020B0604020202020204" pitchFamily="34" charset="0"/>
              <a:buChar char="•"/>
            </a:pPr>
            <a:r>
              <a:rPr lang="fr-FR" sz="1000" b="1" dirty="0"/>
              <a:t>Temps d’analyse des pratiques </a:t>
            </a:r>
            <a:r>
              <a:rPr lang="fr-FR" sz="1000" dirty="0"/>
              <a:t>: Une formation a été dispensée en 2019 à toute l’équipe de façon à pouvoir poursuivre cette méthodologie d’évaluation lors des bilans de projet.</a:t>
            </a:r>
          </a:p>
          <a:p>
            <a:pPr marL="171450" indent="-171450">
              <a:buFont typeface="Arial" panose="020B0604020202020204" pitchFamily="34" charset="0"/>
              <a:buChar char="•"/>
            </a:pPr>
            <a:endParaRPr lang="fr-FR" sz="1000" dirty="0"/>
          </a:p>
          <a:p>
            <a:pPr marL="332565" indent="-285750">
              <a:buFont typeface="Courier New" panose="02070309020205020404" pitchFamily="49" charset="0"/>
              <a:buChar char="o"/>
            </a:pPr>
            <a:endParaRPr lang="fr-FR" sz="1000" dirty="0"/>
          </a:p>
          <a:p>
            <a:pPr marL="171450" lvl="2" indent="-171450" algn="just">
              <a:spcAft>
                <a:spcPts val="600"/>
              </a:spcAft>
              <a:buClr>
                <a:srgbClr val="7F7F7F"/>
              </a:buClr>
              <a:buFont typeface="Wingdings" panose="05000000000000000000" pitchFamily="2" charset="2"/>
              <a:buChar char="§"/>
            </a:pPr>
            <a:endParaRPr lang="fr-FR" sz="1000" dirty="0">
              <a:cs typeface="Times New Roman" panose="02020603050405020304" pitchFamily="18" charset="0"/>
            </a:endParaRP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87E88127-6BFD-4127-890A-0DD8A43D11C1}"/>
              </a:ext>
            </a:extLst>
          </p:cNvPr>
          <p:cNvSpPr>
            <a:spLocks/>
          </p:cNvSpPr>
          <p:nvPr/>
        </p:nvSpPr>
        <p:spPr>
          <a:xfrm>
            <a:off x="382507" y="2044750"/>
            <a:ext cx="3312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70817373-524C-4B60-B715-B8FD9CFCCA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1086" y="1545847"/>
            <a:ext cx="324485" cy="324485"/>
          </a:xfrm>
          <a:prstGeom prst="rect">
            <a:avLst/>
          </a:prstGeom>
        </p:spPr>
      </p:pic>
      <p:sp>
        <p:nvSpPr>
          <p:cNvPr id="21" name="Rectangle 20">
            <a:extLst>
              <a:ext uri="{FF2B5EF4-FFF2-40B4-BE49-F238E27FC236}">
                <a16:creationId xmlns:a16="http://schemas.microsoft.com/office/drawing/2014/main" id="{8D1DAAED-B66E-47F4-8A23-8DFC6162BD70}"/>
              </a:ext>
            </a:extLst>
          </p:cNvPr>
          <p:cNvSpPr>
            <a:spLocks/>
          </p:cNvSpPr>
          <p:nvPr/>
        </p:nvSpPr>
        <p:spPr>
          <a:xfrm>
            <a:off x="382507" y="8192509"/>
            <a:ext cx="3312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llipse 21">
            <a:extLst>
              <a:ext uri="{FF2B5EF4-FFF2-40B4-BE49-F238E27FC236}">
                <a16:creationId xmlns:a16="http://schemas.microsoft.com/office/drawing/2014/main" id="{33594531-522F-4C20-96B1-087C2AC0ABF7}"/>
              </a:ext>
            </a:extLst>
          </p:cNvPr>
          <p:cNvSpPr>
            <a:spLocks noChangeAspect="1"/>
          </p:cNvSpPr>
          <p:nvPr/>
        </p:nvSpPr>
        <p:spPr>
          <a:xfrm>
            <a:off x="332833" y="7568528"/>
            <a:ext cx="438612" cy="438346"/>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89D1E893-187B-4D9B-9AFA-74B7AA3C0E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4023" y="7607894"/>
            <a:ext cx="376232" cy="376233"/>
          </a:xfrm>
          <a:prstGeom prst="rect">
            <a:avLst/>
          </a:prstGeom>
        </p:spPr>
      </p:pic>
      <p:sp>
        <p:nvSpPr>
          <p:cNvPr id="19" name="ZoneTexte 18">
            <a:extLst>
              <a:ext uri="{FF2B5EF4-FFF2-40B4-BE49-F238E27FC236}">
                <a16:creationId xmlns:a16="http://schemas.microsoft.com/office/drawing/2014/main" id="{0B69261F-5F9D-4111-A5E3-7E87363E1075}"/>
              </a:ext>
            </a:extLst>
          </p:cNvPr>
          <p:cNvSpPr txBox="1"/>
          <p:nvPr/>
        </p:nvSpPr>
        <p:spPr>
          <a:xfrm>
            <a:off x="795245" y="1604017"/>
            <a:ext cx="288627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La politique managériale</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5AA7F653-80BC-4179-8252-CA69526595F7}"/>
              </a:ext>
            </a:extLst>
          </p:cNvPr>
          <p:cNvSpPr txBox="1"/>
          <p:nvPr/>
        </p:nvSpPr>
        <p:spPr>
          <a:xfrm>
            <a:off x="758739" y="7771295"/>
            <a:ext cx="288627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Les instances de concertation</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ZoneTexte 23">
            <a:extLst>
              <a:ext uri="{FF2B5EF4-FFF2-40B4-BE49-F238E27FC236}">
                <a16:creationId xmlns:a16="http://schemas.microsoft.com/office/drawing/2014/main" id="{F3BAFFE0-0857-436D-B80D-8A3C481208F3}"/>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25" name="Rectangle : avec coin arrondi et coin rogné en haut 24">
            <a:extLst>
              <a:ext uri="{FF2B5EF4-FFF2-40B4-BE49-F238E27FC236}">
                <a16:creationId xmlns:a16="http://schemas.microsoft.com/office/drawing/2014/main" id="{511D0B6D-F2DE-4866-A5AE-16EA21151145}"/>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26" name="ZoneTexte 25">
            <a:extLst>
              <a:ext uri="{FF2B5EF4-FFF2-40B4-BE49-F238E27FC236}">
                <a16:creationId xmlns:a16="http://schemas.microsoft.com/office/drawing/2014/main" id="{1C45EA5C-6B9A-4A3F-AB2D-F1648E2D3656}"/>
              </a:ext>
            </a:extLst>
          </p:cNvPr>
          <p:cNvSpPr txBox="1"/>
          <p:nvPr/>
        </p:nvSpPr>
        <p:spPr>
          <a:xfrm>
            <a:off x="1246920" y="1035638"/>
            <a:ext cx="5898288" cy="338554"/>
          </a:xfrm>
          <a:prstGeom prst="rect">
            <a:avLst/>
          </a:prstGeom>
          <a:noFill/>
        </p:spPr>
        <p:txBody>
          <a:bodyPr wrap="square" rtlCol="0">
            <a:spAutoFit/>
          </a:bodyPr>
          <a:lstStyle/>
          <a:p>
            <a:pPr lvl="0">
              <a:defRPr/>
            </a:pPr>
            <a:r>
              <a:rPr lang="fr-FR" sz="1600" b="1" kern="0" dirty="0">
                <a:solidFill>
                  <a:schemeClr val="bg1">
                    <a:lumMod val="50000"/>
                  </a:schemeClr>
                </a:solidFill>
              </a:rPr>
              <a:t>4.2. </a:t>
            </a:r>
            <a:r>
              <a:rPr lang="fr-FR" sz="1600" b="1" u="sng" kern="0" dirty="0">
                <a:solidFill>
                  <a:schemeClr val="bg1">
                    <a:lumMod val="50000"/>
                  </a:schemeClr>
                </a:solidFill>
              </a:rPr>
              <a:t>La dynamique de travail </a:t>
            </a:r>
            <a:endParaRPr lang="fr-FR" sz="1600" b="1" i="1" u="sng" dirty="0">
              <a:solidFill>
                <a:schemeClr val="bg1">
                  <a:lumMod val="50000"/>
                </a:schemeClr>
              </a:solidFill>
            </a:endParaRPr>
          </a:p>
        </p:txBody>
      </p:sp>
      <p:sp>
        <p:nvSpPr>
          <p:cNvPr id="14" name="Espace réservé du numéro de diapositive 2">
            <a:extLst>
              <a:ext uri="{FF2B5EF4-FFF2-40B4-BE49-F238E27FC236}">
                <a16:creationId xmlns:a16="http://schemas.microsoft.com/office/drawing/2014/main" id="{C02526A0-79B8-4A2C-B384-81BF5E2971A4}"/>
              </a:ext>
            </a:extLst>
          </p:cNvPr>
          <p:cNvSpPr>
            <a:spLocks noGrp="1"/>
          </p:cNvSpPr>
          <p:nvPr>
            <p:ph type="sldNum" sz="quarter" idx="4"/>
          </p:nvPr>
        </p:nvSpPr>
        <p:spPr>
          <a:xfrm>
            <a:off x="5614588" y="9951707"/>
            <a:ext cx="1701800" cy="569913"/>
          </a:xfrm>
        </p:spPr>
        <p:txBody>
          <a:bodyPr/>
          <a:lstStyle/>
          <a:p>
            <a:fld id="{783F95A4-AEF2-4187-971F-58B8102EF8C3}" type="slidenum">
              <a:rPr lang="fr-FR" smtClean="0"/>
              <a:t>30</a:t>
            </a:fld>
            <a:endParaRPr lang="fr-FR" dirty="0"/>
          </a:p>
        </p:txBody>
      </p:sp>
    </p:spTree>
    <p:extLst>
      <p:ext uri="{BB962C8B-B14F-4D97-AF65-F5344CB8AC3E}">
        <p14:creationId xmlns:p14="http://schemas.microsoft.com/office/powerpoint/2010/main" val="143632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a:extLst>
              <a:ext uri="{FF2B5EF4-FFF2-40B4-BE49-F238E27FC236}">
                <a16:creationId xmlns:a16="http://schemas.microsoft.com/office/drawing/2014/main" id="{DD3063CC-2FE4-4C90-833A-21500E21E3BC}"/>
              </a:ext>
            </a:extLst>
          </p:cNvPr>
          <p:cNvSpPr>
            <a:spLocks noChangeAspect="1"/>
          </p:cNvSpPr>
          <p:nvPr/>
        </p:nvSpPr>
        <p:spPr>
          <a:xfrm>
            <a:off x="312775" y="1607012"/>
            <a:ext cx="438612" cy="43834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770ACBC-B247-4D1D-91C0-03D45C3A4983}"/>
              </a:ext>
            </a:extLst>
          </p:cNvPr>
          <p:cNvSpPr>
            <a:spLocks/>
          </p:cNvSpPr>
          <p:nvPr/>
        </p:nvSpPr>
        <p:spPr>
          <a:xfrm>
            <a:off x="364023" y="2150256"/>
            <a:ext cx="3600000" cy="0"/>
          </a:xfrm>
          <a:prstGeom prst="rect">
            <a:avLst/>
          </a:prstGeom>
          <a:solidFill>
            <a:srgbClr val="9F318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2FF0D5B-1FE8-4B63-B2AF-091CB0B8866B}"/>
              </a:ext>
            </a:extLst>
          </p:cNvPr>
          <p:cNvSpPr/>
          <p:nvPr/>
        </p:nvSpPr>
        <p:spPr>
          <a:xfrm>
            <a:off x="357007" y="1568161"/>
            <a:ext cx="6913643" cy="8384972"/>
          </a:xfrm>
          <a:prstGeom prst="rect">
            <a:avLst/>
          </a:prstGeom>
        </p:spPr>
        <p:txBody>
          <a:bodyPr wrap="square" numCol="2" spcCol="360000">
            <a:noAutofit/>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300"/>
              </a:spcBef>
              <a:spcAft>
                <a:spcPts val="300"/>
              </a:spcAft>
              <a:buClrTx/>
              <a:buSzTx/>
              <a:buFontTx/>
              <a:buNone/>
              <a:tabLst/>
              <a:defRPr/>
            </a:pPr>
            <a:endParaRPr kumimoji="0" lang="fr-FR" sz="1500" b="1" i="1" u="none" strike="noStrike" kern="1200" cap="none" spc="0" normalizeH="0" baseline="0" noProof="0" dirty="0">
              <a:ln>
                <a:noFill/>
              </a:ln>
              <a:solidFill>
                <a:srgbClr val="2E75B6"/>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Afin d’adapter les pratiques aux évolutions continues des publics et de leur environnement, le SAIDV met en place une démarche qualité qui assure un questionnement et une adaptation des pratiques professionnelles. Cette démarche s’inscrit dans le cadre d’une dynamique qualité portée par les PEP Grand Oise. </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Pour ce faire, le service réalise régulièrement différentes démarches participatives adaptées à la nature du service. </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démarche de création du projet d’établissement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est à l’origine d’un questionnement sur les évolutions du public, nécessaire à l’adaptation des accompagnements. Elle permet également d’associer professionnels, usagers/familles et partenaires à une dynamique de questionnement sur la pertinence des accompagnements proposés. </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Les rapports d’activités annuels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permettent d’assurer un suivi de l’évolution de la population accompagnée ainsi que de l’activité du service.</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Les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évaluations internes et externes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permettent aux équipes de questionner la qualité des prestations mises en œuvre sur tous les volets de l’accompagnement des jeunes et de leurs proches, conformément aux recommandations de bonnes pratiques de la HAS. Ainsi une évaluation interne a été réalisée dans le service en 2016 ainsi qu’une évaluation externe en 2014. En 2021/22, une évaluation interne sera mise en place sur</a:t>
            </a:r>
            <a:r>
              <a:rPr kumimoji="0" lang="fr-FR" sz="1000" b="0" i="0" u="none" strike="noStrike" kern="1200" cap="none" spc="0" normalizeH="0" noProof="0" dirty="0">
                <a:ln>
                  <a:noFill/>
                </a:ln>
                <a:solidFill>
                  <a:prstClr val="black"/>
                </a:solidFill>
                <a:effectLst/>
                <a:uLnTx/>
                <a:uFillTx/>
                <a:latin typeface="Calibri" panose="020F0502020204030204" pitchFamily="34" charset="0"/>
                <a:ea typeface="+mn-ea"/>
                <a:cs typeface="Times New Roman" panose="02020603050405020304" pitchFamily="18" charset="0"/>
              </a:rPr>
              <a:t> la base de la grille HAS pour les ESMS.</a:t>
            </a: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Le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recueil de la satisfaction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périodique auprès des jeunes accompagnés et de leurs parents est réalisé afin de collecter leurs retours sur les accompagnements proposés. Le site « LESPEGGO » dispose d’enquête en ligne. Les</a:t>
            </a:r>
            <a:r>
              <a:rPr kumimoji="0" lang="fr-FR" sz="1000" b="0" i="0" u="none" strike="noStrike" kern="1200" cap="none" spc="0" normalizeH="0" noProof="0" dirty="0">
                <a:ln>
                  <a:noFill/>
                </a:ln>
                <a:solidFill>
                  <a:prstClr val="black"/>
                </a:solidFill>
                <a:effectLst/>
                <a:uLnTx/>
                <a:uFillTx/>
                <a:latin typeface="Calibri" panose="020F0502020204030204" pitchFamily="34" charset="0"/>
                <a:ea typeface="+mn-ea"/>
                <a:cs typeface="Times New Roman" panose="02020603050405020304" pitchFamily="18" charset="0"/>
              </a:rPr>
              <a:t> retours sont tous analysés.</a:t>
            </a: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protocoles</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ont été créés au sein du service en collaboration pluriprofessionnelle afin de garantir des pratiques conformes aux recommandations du secteur.</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a:t>
            </a:r>
            <a:r>
              <a:rPr kumimoji="0" lang="fr-FR" sz="1000" b="0" i="0" u="none" strike="noStrike" kern="1200" cap="none" spc="0" normalizeH="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lang="fr-FR" sz="1000" b="1" dirty="0">
                <a:solidFill>
                  <a:prstClr val="black"/>
                </a:solidFill>
                <a:latin typeface="Calibri" panose="020F0502020204030204" pitchFamily="34" charset="0"/>
                <a:cs typeface="Times New Roman" panose="02020603050405020304" pitchFamily="18" charset="0"/>
              </a:rPr>
              <a:t>g</a:t>
            </a:r>
            <a:r>
              <a:rPr kumimoji="0" lang="fr-FR" sz="1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estion</a:t>
            </a:r>
            <a:r>
              <a:rPr lang="fr-FR" sz="1000" b="1" dirty="0">
                <a:solidFill>
                  <a:prstClr val="black"/>
                </a:solidFill>
                <a:latin typeface="Calibri" panose="020F0502020204030204" pitchFamily="34" charset="0"/>
                <a:cs typeface="Times New Roman" panose="02020603050405020304" pitchFamily="18" charset="0"/>
              </a:rPr>
              <a:t> </a:t>
            </a:r>
            <a:r>
              <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des événements indésirables </a:t>
            </a: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repose sur la remontée d’informations des professionnels et des réclamations/courriers éventuels des usagers. Chaque remarque entraîne une concertation pluraliste et une rencontre avec les usagers. </a:t>
            </a:r>
            <a:endParaRPr kumimoji="0" lang="fr-FR" sz="1000" b="0"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Ces démarches favorisent l’évaluation des pratiques professionnelles et organisationnelles. Des rencontres ponctuelles avec les partenaires permettent également de favoriser une démarche qualité.  </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pic>
        <p:nvPicPr>
          <p:cNvPr id="29" name="Image 28">
            <a:extLst>
              <a:ext uri="{FF2B5EF4-FFF2-40B4-BE49-F238E27FC236}">
                <a16:creationId xmlns:a16="http://schemas.microsoft.com/office/drawing/2014/main" id="{DD92F91F-CEAC-4949-B365-2B680D48A01E}"/>
              </a:ext>
            </a:extLst>
          </p:cNvPr>
          <p:cNvPicPr>
            <a:picLocks noChangeAspect="1"/>
          </p:cNvPicPr>
          <p:nvPr/>
        </p:nvPicPr>
        <p:blipFill>
          <a:blip r:embed="rId2" cstate="hqprint">
            <a:lum bright="70000" contrast="-70000"/>
            <a:extLst>
              <a:ext uri="{28A0092B-C50C-407E-A947-70E740481C1C}">
                <a14:useLocalDpi xmlns:a14="http://schemas.microsoft.com/office/drawing/2010/main" val="0"/>
              </a:ext>
            </a:extLst>
          </a:blip>
          <a:stretch>
            <a:fillRect/>
          </a:stretch>
        </p:blipFill>
        <p:spPr>
          <a:xfrm>
            <a:off x="368603" y="1640036"/>
            <a:ext cx="342070" cy="342070"/>
          </a:xfrm>
          <a:prstGeom prst="rect">
            <a:avLst/>
          </a:prstGeom>
        </p:spPr>
      </p:pic>
      <p:sp>
        <p:nvSpPr>
          <p:cNvPr id="30" name="ZoneTexte 29">
            <a:extLst>
              <a:ext uri="{FF2B5EF4-FFF2-40B4-BE49-F238E27FC236}">
                <a16:creationId xmlns:a16="http://schemas.microsoft.com/office/drawing/2014/main" id="{0C508939-64A4-44FD-9907-AA10B45F0060}"/>
              </a:ext>
            </a:extLst>
          </p:cNvPr>
          <p:cNvSpPr txBox="1"/>
          <p:nvPr/>
        </p:nvSpPr>
        <p:spPr>
          <a:xfrm>
            <a:off x="754905" y="1549724"/>
            <a:ext cx="343841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Une démarche de questionnement continu des pratiques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ZoneTexte 30">
            <a:extLst>
              <a:ext uri="{FF2B5EF4-FFF2-40B4-BE49-F238E27FC236}">
                <a16:creationId xmlns:a16="http://schemas.microsoft.com/office/drawing/2014/main" id="{73309A94-0F54-4891-AF0B-41118A97D5E9}"/>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32" name="Rectangle : avec coin arrondi et coin rogné en haut 31">
            <a:extLst>
              <a:ext uri="{FF2B5EF4-FFF2-40B4-BE49-F238E27FC236}">
                <a16:creationId xmlns:a16="http://schemas.microsoft.com/office/drawing/2014/main" id="{0C042F1D-637D-4E0D-8977-4189D2200DAF}"/>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33" name="ZoneTexte 32">
            <a:extLst>
              <a:ext uri="{FF2B5EF4-FFF2-40B4-BE49-F238E27FC236}">
                <a16:creationId xmlns:a16="http://schemas.microsoft.com/office/drawing/2014/main" id="{9E865B81-A2F5-416C-8C0F-346FAAEA55FC}"/>
              </a:ext>
            </a:extLst>
          </p:cNvPr>
          <p:cNvSpPr txBox="1"/>
          <p:nvPr/>
        </p:nvSpPr>
        <p:spPr>
          <a:xfrm>
            <a:off x="1246920" y="1035638"/>
            <a:ext cx="5898288" cy="338554"/>
          </a:xfrm>
          <a:prstGeom prst="rect">
            <a:avLst/>
          </a:prstGeom>
          <a:noFill/>
        </p:spPr>
        <p:txBody>
          <a:bodyPr wrap="square" rtlCol="0">
            <a:spAutoFit/>
          </a:bodyPr>
          <a:lstStyle/>
          <a:p>
            <a:pPr lvl="0">
              <a:defRPr/>
            </a:pPr>
            <a:r>
              <a:rPr lang="fr-FR" sz="1600" b="1" kern="0" dirty="0">
                <a:solidFill>
                  <a:schemeClr val="bg1">
                    <a:lumMod val="50000"/>
                  </a:schemeClr>
                </a:solidFill>
              </a:rPr>
              <a:t>4.2. </a:t>
            </a:r>
            <a:r>
              <a:rPr lang="fr-FR" sz="1600" b="1" u="sng" kern="0" dirty="0">
                <a:solidFill>
                  <a:schemeClr val="bg1">
                    <a:lumMod val="50000"/>
                  </a:schemeClr>
                </a:solidFill>
              </a:rPr>
              <a:t>La dynamique de travail </a:t>
            </a:r>
            <a:endParaRPr lang="fr-FR" sz="1600" b="1" i="1" u="sng" dirty="0">
              <a:solidFill>
                <a:schemeClr val="bg1">
                  <a:lumMod val="50000"/>
                </a:schemeClr>
              </a:solidFill>
            </a:endParaRPr>
          </a:p>
        </p:txBody>
      </p:sp>
      <p:grpSp>
        <p:nvGrpSpPr>
          <p:cNvPr id="15" name="Groupe 14">
            <a:extLst>
              <a:ext uri="{FF2B5EF4-FFF2-40B4-BE49-F238E27FC236}">
                <a16:creationId xmlns:a16="http://schemas.microsoft.com/office/drawing/2014/main" id="{DEFB0D2D-0623-4997-8245-B9597A8E05BC}"/>
              </a:ext>
            </a:extLst>
          </p:cNvPr>
          <p:cNvGrpSpPr/>
          <p:nvPr/>
        </p:nvGrpSpPr>
        <p:grpSpPr>
          <a:xfrm>
            <a:off x="3928769" y="6670123"/>
            <a:ext cx="3438000" cy="2618657"/>
            <a:chOff x="527118" y="8273663"/>
            <a:chExt cx="6359602" cy="2753767"/>
          </a:xfrm>
        </p:grpSpPr>
        <p:sp>
          <p:nvSpPr>
            <p:cNvPr id="16" name="Folded Corner 14">
              <a:extLst>
                <a:ext uri="{FF2B5EF4-FFF2-40B4-BE49-F238E27FC236}">
                  <a16:creationId xmlns:a16="http://schemas.microsoft.com/office/drawing/2014/main" id="{9E6DA819-26D9-4457-94D2-B8AF1419B60D}"/>
                </a:ext>
              </a:extLst>
            </p:cNvPr>
            <p:cNvSpPr/>
            <p:nvPr/>
          </p:nvSpPr>
          <p:spPr>
            <a:xfrm rot="10800000" flipH="1">
              <a:off x="527118" y="8273663"/>
              <a:ext cx="6359602" cy="2753767"/>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algn="just"/>
              <a:endParaRPr lang="fr-FR" sz="1600" dirty="0">
                <a:solidFill>
                  <a:srgbClr val="FFFFFF"/>
                </a:solidFill>
                <a:latin typeface="Calibri"/>
              </a:endParaRPr>
            </a:p>
          </p:txBody>
        </p:sp>
        <p:sp>
          <p:nvSpPr>
            <p:cNvPr id="17" name="Rectangle 16">
              <a:extLst>
                <a:ext uri="{FF2B5EF4-FFF2-40B4-BE49-F238E27FC236}">
                  <a16:creationId xmlns:a16="http://schemas.microsoft.com/office/drawing/2014/main" id="{B7284C20-3AC0-4A95-A108-A237A79A244A}"/>
                </a:ext>
              </a:extLst>
            </p:cNvPr>
            <p:cNvSpPr/>
            <p:nvPr/>
          </p:nvSpPr>
          <p:spPr>
            <a:xfrm>
              <a:off x="635674" y="8328809"/>
              <a:ext cx="6251046" cy="2659645"/>
            </a:xfrm>
            <a:prstGeom prst="rect">
              <a:avLst/>
            </a:prstGeom>
          </p:spPr>
          <p:txBody>
            <a:bodyPr wrap="square" numCol="1" spcCol="360000">
              <a:noAutofit/>
            </a:bodyPr>
            <a:lstStyle/>
            <a:p>
              <a:pPr algn="just">
                <a:spcAft>
                  <a:spcPts val="600"/>
                </a:spcAft>
              </a:pPr>
              <a:r>
                <a:rPr lang="fr-FR" sz="1000" b="1" dirty="0">
                  <a:solidFill>
                    <a:schemeClr val="bg1">
                      <a:lumMod val="50000"/>
                    </a:schemeClr>
                  </a:solidFill>
                </a:rPr>
                <a:t>Orientations 2021-2025</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Structurer la démarche qualité-gestion des risques (pilotage, plan d’action, suivi, mesures d’impacts, etc.) en lien avec le Pôle du Handicap Sensoriel</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Réaliser  des enquêtes de satisfaction auprès des jeunes et des familles  et en assurer un suivi (enquête ponctuelle ou retour du site internet)</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Développer des évaluations des pratiques professionnelles et des organisations</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Promouvoir des évaluations annuelles avec nos partenaires</a:t>
              </a:r>
            </a:p>
            <a:p>
              <a:pPr marL="171450" lvl="0" indent="-171450" algn="just">
                <a:spcAft>
                  <a:spcPts val="300"/>
                </a:spcAft>
                <a:buFont typeface="Arial" panose="020B0604020202020204" pitchFamily="34" charset="0"/>
                <a:buChar char="•"/>
                <a:defRPr/>
              </a:pPr>
              <a:r>
                <a:rPr lang="fr-FR" sz="1000" dirty="0">
                  <a:solidFill>
                    <a:schemeClr val="bg1">
                      <a:lumMod val="50000"/>
                    </a:schemeClr>
                  </a:solidFill>
                </a:rPr>
                <a:t>Créer des lieux de réflexion transversale ou d’échange d’expériences au niveau du pôle sensoriel </a:t>
              </a:r>
            </a:p>
            <a:p>
              <a:pPr marL="171450" indent="-171450" algn="just">
                <a:spcAft>
                  <a:spcPts val="300"/>
                </a:spcAft>
                <a:buFont typeface="Arial" panose="020B0604020202020204" pitchFamily="34" charset="0"/>
                <a:buChar char="•"/>
              </a:pPr>
              <a:endParaRPr lang="fr-FR" sz="1050" dirty="0">
                <a:solidFill>
                  <a:schemeClr val="bg1">
                    <a:lumMod val="50000"/>
                  </a:schemeClr>
                </a:solidFill>
              </a:endParaRPr>
            </a:p>
          </p:txBody>
        </p:sp>
      </p:grpSp>
      <p:sp>
        <p:nvSpPr>
          <p:cNvPr id="14" name="Espace réservé du numéro de diapositive 2">
            <a:extLst>
              <a:ext uri="{FF2B5EF4-FFF2-40B4-BE49-F238E27FC236}">
                <a16:creationId xmlns:a16="http://schemas.microsoft.com/office/drawing/2014/main" id="{5333F820-54EE-4360-8C0D-F38A48ECA452}"/>
              </a:ext>
            </a:extLst>
          </p:cNvPr>
          <p:cNvSpPr>
            <a:spLocks noGrp="1"/>
          </p:cNvSpPr>
          <p:nvPr>
            <p:ph type="sldNum" sz="quarter" idx="4"/>
          </p:nvPr>
        </p:nvSpPr>
        <p:spPr>
          <a:xfrm>
            <a:off x="5614588" y="9951707"/>
            <a:ext cx="1701800" cy="569913"/>
          </a:xfrm>
        </p:spPr>
        <p:txBody>
          <a:bodyPr/>
          <a:lstStyle/>
          <a:p>
            <a:fld id="{783F95A4-AEF2-4187-971F-58B8102EF8C3}" type="slidenum">
              <a:rPr lang="fr-FR" smtClean="0"/>
              <a:t>31</a:t>
            </a:fld>
            <a:endParaRPr lang="fr-FR" dirty="0"/>
          </a:p>
        </p:txBody>
      </p:sp>
      <p:pic>
        <p:nvPicPr>
          <p:cNvPr id="2" name="Imag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91699" y="2473303"/>
            <a:ext cx="2925240" cy="3900320"/>
          </a:xfrm>
          <a:prstGeom prst="rect">
            <a:avLst/>
          </a:prstGeom>
        </p:spPr>
      </p:pic>
    </p:spTree>
    <p:extLst>
      <p:ext uri="{BB962C8B-B14F-4D97-AF65-F5344CB8AC3E}">
        <p14:creationId xmlns:p14="http://schemas.microsoft.com/office/powerpoint/2010/main" val="170569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llipse 34">
            <a:extLst>
              <a:ext uri="{FF2B5EF4-FFF2-40B4-BE49-F238E27FC236}">
                <a16:creationId xmlns:a16="http://schemas.microsoft.com/office/drawing/2014/main" id="{73A72C31-BD4F-451B-80EC-D5E9021ECA63}"/>
              </a:ext>
            </a:extLst>
          </p:cNvPr>
          <p:cNvSpPr>
            <a:spLocks noChangeAspect="1"/>
          </p:cNvSpPr>
          <p:nvPr/>
        </p:nvSpPr>
        <p:spPr>
          <a:xfrm>
            <a:off x="251179" y="6828585"/>
            <a:ext cx="438612" cy="438346"/>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D3C519B3-5062-46C3-A925-8931C8619860}"/>
              </a:ext>
            </a:extLst>
          </p:cNvPr>
          <p:cNvSpPr txBox="1"/>
          <p:nvPr/>
        </p:nvSpPr>
        <p:spPr>
          <a:xfrm>
            <a:off x="1199117" y="1037569"/>
            <a:ext cx="4368312" cy="338554"/>
          </a:xfrm>
          <a:prstGeom prst="rect">
            <a:avLst/>
          </a:prstGeom>
          <a:noFill/>
        </p:spPr>
        <p:txBody>
          <a:bodyPr wrap="none" rtlCol="0">
            <a:spAutoFit/>
          </a:bodyPr>
          <a:lstStyle/>
          <a:p>
            <a:r>
              <a:rPr lang="fr-FR" sz="1600" b="1" kern="0" dirty="0">
                <a:solidFill>
                  <a:schemeClr val="bg1">
                    <a:lumMod val="50000"/>
                  </a:schemeClr>
                </a:solidFill>
              </a:rPr>
              <a:t>4.3. </a:t>
            </a:r>
            <a:r>
              <a:rPr lang="fr-FR" sz="1600" b="1" i="1" u="sng" dirty="0">
                <a:solidFill>
                  <a:schemeClr val="bg1">
                    <a:lumMod val="50000"/>
                  </a:schemeClr>
                </a:solidFill>
              </a:rPr>
              <a:t>Les moyens matériels et prestations supports</a:t>
            </a:r>
          </a:p>
        </p:txBody>
      </p:sp>
      <p:sp>
        <p:nvSpPr>
          <p:cNvPr id="13" name="Rectangle 12">
            <a:extLst>
              <a:ext uri="{FF2B5EF4-FFF2-40B4-BE49-F238E27FC236}">
                <a16:creationId xmlns:a16="http://schemas.microsoft.com/office/drawing/2014/main" id="{80A6F6F3-2AF1-4322-8600-2DA5D0B7C6EC}"/>
              </a:ext>
            </a:extLst>
          </p:cNvPr>
          <p:cNvSpPr/>
          <p:nvPr/>
        </p:nvSpPr>
        <p:spPr>
          <a:xfrm>
            <a:off x="305781" y="1657299"/>
            <a:ext cx="6944616" cy="8227100"/>
          </a:xfrm>
          <a:prstGeom prst="rect">
            <a:avLst/>
          </a:prstGeom>
        </p:spPr>
        <p:txBody>
          <a:bodyPr wrap="square" numCol="2" spcCol="360000">
            <a:noAutofit/>
          </a:bodyPr>
          <a:lstStyle/>
          <a:p>
            <a:pPr algn="just">
              <a:spcBef>
                <a:spcPts val="300"/>
              </a:spcBef>
              <a:spcAft>
                <a:spcPts val="600"/>
              </a:spcAft>
            </a:pPr>
            <a:r>
              <a:rPr lang="fr-FR" sz="1000" dirty="0">
                <a:latin typeface="Calibri" panose="020F0502020204030204" pitchFamily="34" charset="0"/>
                <a:cs typeface="Times New Roman" panose="02020603050405020304" pitchFamily="18" charset="0"/>
              </a:rPr>
              <a:t>	</a:t>
            </a:r>
            <a:r>
              <a:rPr lang="fr-FR" sz="1600" dirty="0">
                <a:solidFill>
                  <a:srgbClr val="E7E6E6">
                    <a:lumMod val="50000"/>
                  </a:srgbClr>
                </a:solidFill>
              </a:rPr>
              <a:t>   Les locaux </a:t>
            </a:r>
          </a:p>
          <a:p>
            <a:endParaRPr lang="fr-FR" sz="900" dirty="0"/>
          </a:p>
          <a:p>
            <a:pPr algn="just">
              <a:spcAft>
                <a:spcPts val="600"/>
              </a:spcAft>
            </a:pPr>
            <a:r>
              <a:rPr lang="fr-FR" sz="1000" dirty="0"/>
              <a:t>Bien que le SAIDV intervienne très majoritairement sur les différents lieux de vie de l’enfant ou de l’adolescent accompagné (domicile, école, crèche, etc.), des interventions peuvent être réalisées dans le cadre des locaux du SAIDV. </a:t>
            </a:r>
          </a:p>
          <a:p>
            <a:pPr algn="just">
              <a:spcAft>
                <a:spcPts val="600"/>
              </a:spcAft>
            </a:pPr>
            <a:r>
              <a:rPr lang="fr-FR" sz="1000" dirty="0"/>
              <a:t>Situés à Agnetz à proximité de la mairie, les locaux bénéficient de grandes salles permettant l’accueil de groupes, ainsi que de  petits espaces/bureaux permettant une plus grande intimité pour les prises en charge individuelles. Par ailleurs, un espace bibliothèque confortable est également disponible dans les locaux. </a:t>
            </a:r>
          </a:p>
          <a:p>
            <a:pPr algn="just">
              <a:spcAft>
                <a:spcPts val="600"/>
              </a:spcAft>
            </a:pPr>
            <a:r>
              <a:rPr lang="fr-FR" sz="1000" dirty="0"/>
              <a:t>Par ailleurs, les professionnels disposent de bureaux dans les locaux ainsi que d’espaces de réunions collectives et d’espaces de pauses adaptés. </a:t>
            </a:r>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Bef>
                <a:spcPts val="300"/>
              </a:spcBef>
              <a:spcAft>
                <a:spcPts val="600"/>
              </a:spcAft>
            </a:pPr>
            <a:r>
              <a:rPr lang="fr-FR" sz="1600" dirty="0">
                <a:solidFill>
                  <a:srgbClr val="E7E6E6">
                    <a:lumMod val="50000"/>
                  </a:srgbClr>
                </a:solidFill>
              </a:rPr>
              <a:t>	</a:t>
            </a:r>
          </a:p>
          <a:p>
            <a:pPr lvl="1" algn="just">
              <a:spcBef>
                <a:spcPts val="300"/>
              </a:spcBef>
              <a:spcAft>
                <a:spcPts val="600"/>
              </a:spcAft>
            </a:pPr>
            <a:r>
              <a:rPr lang="fr-FR" sz="1600" dirty="0">
                <a:solidFill>
                  <a:srgbClr val="E7E6E6">
                    <a:lumMod val="50000"/>
                  </a:srgbClr>
                </a:solidFill>
              </a:rPr>
              <a:t>Les transports </a:t>
            </a:r>
            <a:endParaRPr lang="fr-FR" sz="1000" dirty="0">
              <a:latin typeface="Calibri" panose="020F0502020204030204" pitchFamily="34" charset="0"/>
              <a:cs typeface="Times New Roman" panose="02020603050405020304" pitchFamily="18" charset="0"/>
            </a:endParaRPr>
          </a:p>
          <a:p>
            <a:pPr algn="just">
              <a:spcBef>
                <a:spcPts val="300"/>
              </a:spcBef>
              <a:spcAft>
                <a:spcPts val="600"/>
              </a:spcAft>
            </a:pPr>
            <a:r>
              <a:rPr lang="fr-FR" sz="1000" dirty="0">
                <a:latin typeface="Calibri" panose="020F0502020204030204" pitchFamily="34" charset="0"/>
                <a:cs typeface="Times New Roman" panose="02020603050405020304" pitchFamily="18" charset="0"/>
              </a:rPr>
              <a:t>Dans le cadre de ses activités sur le site du SAIDV, le transport des jeunes peut s’effectuer de plusieurs façons : </a:t>
            </a:r>
          </a:p>
          <a:p>
            <a:pPr marL="171450" indent="-171450" algn="just">
              <a:spcBef>
                <a:spcPts val="300"/>
              </a:spcBef>
              <a:spcAft>
                <a:spcPts val="600"/>
              </a:spcAft>
              <a:buFontTx/>
              <a:buChar char="-"/>
            </a:pPr>
            <a:r>
              <a:rPr lang="fr-FR" sz="1000" dirty="0">
                <a:latin typeface="Calibri" panose="020F0502020204030204" pitchFamily="34" charset="0"/>
                <a:cs typeface="Times New Roman" panose="02020603050405020304" pitchFamily="18" charset="0"/>
              </a:rPr>
              <a:t>Les parents prennent en charge le transport de leur enfant par leurs moyens propres (bilans, rendez-vous psychologiques)</a:t>
            </a:r>
          </a:p>
          <a:p>
            <a:pPr marL="171450" indent="-171450" algn="just">
              <a:spcBef>
                <a:spcPts val="300"/>
              </a:spcBef>
              <a:spcAft>
                <a:spcPts val="600"/>
              </a:spcAft>
              <a:buFontTx/>
              <a:buChar char="-"/>
            </a:pPr>
            <a:r>
              <a:rPr lang="fr-FR" sz="1000" dirty="0">
                <a:latin typeface="Calibri" panose="020F0502020204030204" pitchFamily="34" charset="0"/>
                <a:cs typeface="Times New Roman" panose="02020603050405020304" pitchFamily="18" charset="0"/>
              </a:rPr>
              <a:t>Un professionnel du service peut assurer le transport avec un véhicule de service (ULIS TFV, séance de locomotion)</a:t>
            </a:r>
          </a:p>
          <a:p>
            <a:pPr marL="171450" indent="-171450" algn="just">
              <a:spcBef>
                <a:spcPts val="300"/>
              </a:spcBef>
              <a:spcAft>
                <a:spcPts val="600"/>
              </a:spcAft>
              <a:buFontTx/>
              <a:buChar char="-"/>
            </a:pPr>
            <a:r>
              <a:rPr lang="fr-FR" sz="1000" dirty="0">
                <a:latin typeface="Calibri" panose="020F0502020204030204" pitchFamily="34" charset="0"/>
                <a:cs typeface="Times New Roman" panose="02020603050405020304" pitchFamily="18" charset="0"/>
              </a:rPr>
              <a:t>Des taxis peuvent suppléer pour le trajet entre le domicile et le service (regroupements ou activités de groupe, ou lorsque le matériel est intransportable : matériel orthoptique, ophtalmologique,…dans les locaux du SAIDV) </a:t>
            </a:r>
            <a:endParaRPr lang="fr-FR" sz="1000" dirty="0">
              <a:solidFill>
                <a:srgbClr val="920000"/>
              </a:solidFill>
              <a:latin typeface="Calibri" panose="020F0502020204030204" pitchFamily="34" charset="0"/>
              <a:cs typeface="Times New Roman" panose="02020603050405020304" pitchFamily="18" charset="0"/>
            </a:endParaRPr>
          </a:p>
          <a:p>
            <a:pPr marL="171450" indent="-171450" algn="just">
              <a:spcBef>
                <a:spcPts val="300"/>
              </a:spcBef>
              <a:spcAft>
                <a:spcPts val="600"/>
              </a:spcAft>
              <a:buFontTx/>
              <a:buChar char="-"/>
            </a:pPr>
            <a:endParaRPr lang="fr-FR" sz="1000" dirty="0">
              <a:solidFill>
                <a:srgbClr val="E7E6E6">
                  <a:lumMod val="50000"/>
                </a:srgbClr>
              </a:solidFill>
              <a:highlight>
                <a:srgbClr val="FFFF00"/>
              </a:highlight>
              <a:latin typeface="Calibri" panose="020F0502020204030204" pitchFamily="34" charset="0"/>
              <a:cs typeface="Times New Roman" panose="02020603050405020304" pitchFamily="18" charset="0"/>
            </a:endParaRPr>
          </a:p>
          <a:p>
            <a:pPr lvl="0" algn="just">
              <a:spcBef>
                <a:spcPts val="300"/>
              </a:spcBef>
              <a:spcAft>
                <a:spcPts val="300"/>
              </a:spcAft>
            </a:pPr>
            <a:r>
              <a:rPr lang="fr-FR" sz="1600" dirty="0">
                <a:solidFill>
                  <a:srgbClr val="E7E6E6">
                    <a:lumMod val="50000"/>
                  </a:srgbClr>
                </a:solidFill>
              </a:rPr>
              <a:t>	</a:t>
            </a:r>
            <a:endParaRPr lang="fr-FR" sz="1600" b="1" i="1" dirty="0">
              <a:solidFill>
                <a:srgbClr val="2E75B6"/>
              </a:solidFill>
              <a:latin typeface="Calibri" panose="020F0502020204030204" pitchFamily="34" charset="0"/>
              <a:cs typeface="Times New Roman" panose="02020603050405020304" pitchFamily="18" charset="0"/>
            </a:endParaRPr>
          </a:p>
          <a:p>
            <a:pPr lvl="0" algn="just">
              <a:spcBef>
                <a:spcPts val="300"/>
              </a:spcBef>
              <a:spcAft>
                <a:spcPts val="300"/>
              </a:spcAft>
            </a:pPr>
            <a:endParaRPr lang="fr-FR" sz="100" b="1" i="1" dirty="0">
              <a:solidFill>
                <a:prstClr val="black"/>
              </a:solidFill>
              <a:highlight>
                <a:srgbClr val="FFFF00"/>
              </a:highlight>
              <a:latin typeface="Calibri" panose="020F0502020204030204" pitchFamily="34" charset="0"/>
              <a:cs typeface="Times New Roman" panose="02020603050405020304" pitchFamily="18" charset="0"/>
            </a:endParaRPr>
          </a:p>
          <a:p>
            <a:pPr lvl="0" algn="just">
              <a:spcBef>
                <a:spcPts val="300"/>
              </a:spcBef>
              <a:spcAft>
                <a:spcPts val="600"/>
              </a:spcAft>
            </a:pPr>
            <a:endParaRPr lang="fr-FR" sz="1000" dirty="0">
              <a:solidFill>
                <a:prstClr val="black"/>
              </a:solidFill>
              <a:latin typeface="Calibri" panose="020F0502020204030204" pitchFamily="34" charset="0"/>
              <a:cs typeface="Times New Roman" panose="02020603050405020304" pitchFamily="18" charset="0"/>
            </a:endParaRPr>
          </a:p>
          <a:p>
            <a:pPr lvl="0" algn="just">
              <a:spcBef>
                <a:spcPts val="300"/>
              </a:spcBef>
              <a:spcAft>
                <a:spcPts val="600"/>
              </a:spcAft>
            </a:pPr>
            <a:r>
              <a:rPr lang="fr-FR" sz="1600" dirty="0">
                <a:solidFill>
                  <a:srgbClr val="E7E6E6">
                    <a:lumMod val="50000"/>
                  </a:srgbClr>
                </a:solidFill>
              </a:rPr>
              <a:t>         La communication</a:t>
            </a:r>
          </a:p>
          <a:p>
            <a:pPr lvl="0" algn="just">
              <a:spcBef>
                <a:spcPts val="1200"/>
              </a:spcBef>
              <a:spcAft>
                <a:spcPts val="600"/>
              </a:spcAft>
            </a:pPr>
            <a:r>
              <a:rPr lang="fr-FR" sz="1000" dirty="0">
                <a:solidFill>
                  <a:prstClr val="black"/>
                </a:solidFill>
                <a:latin typeface="Calibri" panose="020F0502020204030204" pitchFamily="34" charset="0"/>
                <a:cs typeface="Times New Roman" panose="02020603050405020304" pitchFamily="18" charset="0"/>
              </a:rPr>
              <a:t>La communication interne et externe est organisée au SAIDV. Elle permet d’assurer à la fois une coordination efficiente au sein de l’équipe et une notoriété auprès des différents acteurs du territoire. </a:t>
            </a:r>
          </a:p>
          <a:p>
            <a:pPr lvl="0" algn="just">
              <a:spcBef>
                <a:spcPts val="300"/>
              </a:spcBef>
              <a:spcAft>
                <a:spcPts val="600"/>
              </a:spcAft>
            </a:pPr>
            <a:r>
              <a:rPr lang="fr-FR" sz="1000" b="1" u="sng" dirty="0">
                <a:solidFill>
                  <a:prstClr val="black"/>
                </a:solidFill>
                <a:latin typeface="Calibri" panose="020F0502020204030204" pitchFamily="34" charset="0"/>
                <a:cs typeface="Times New Roman" panose="02020603050405020304" pitchFamily="18" charset="0"/>
              </a:rPr>
              <a:t>La communication interne</a:t>
            </a:r>
          </a:p>
          <a:p>
            <a:pPr lvl="0" algn="just">
              <a:spcBef>
                <a:spcPts val="300"/>
              </a:spcBef>
              <a:spcAft>
                <a:spcPts val="600"/>
              </a:spcAft>
            </a:pPr>
            <a:r>
              <a:rPr lang="fr-FR" sz="1000" dirty="0">
                <a:solidFill>
                  <a:prstClr val="black"/>
                </a:solidFill>
                <a:latin typeface="Calibri" panose="020F0502020204030204" pitchFamily="34" charset="0"/>
                <a:cs typeface="Times New Roman" panose="02020603050405020304" pitchFamily="18" charset="0"/>
              </a:rPr>
              <a:t>La communication interne se situe à 2 échelles :</a:t>
            </a:r>
          </a:p>
          <a:p>
            <a:pPr marL="171450" lvl="0" indent="-171450" algn="just">
              <a:spcBef>
                <a:spcPts val="300"/>
              </a:spcBef>
              <a:spcAft>
                <a:spcPts val="600"/>
              </a:spcAft>
              <a:buFontTx/>
              <a:buChar char="-"/>
            </a:pPr>
            <a:r>
              <a:rPr lang="fr-FR" sz="1000" dirty="0">
                <a:solidFill>
                  <a:prstClr val="black"/>
                </a:solidFill>
                <a:latin typeface="Calibri" panose="020F0502020204030204" pitchFamily="34" charset="0"/>
                <a:cs typeface="Times New Roman" panose="02020603050405020304" pitchFamily="18" charset="0"/>
              </a:rPr>
              <a:t>En relation avec la direction générale pour tous les sujets associatifs et d’expertises fonctionnelles. Les services supports du siège (DRH, DAF, DSI) dispensent leur expertise et accompagnent les établissements dans ces domaines techniques.</a:t>
            </a:r>
          </a:p>
          <a:p>
            <a:pPr marL="171450" lvl="0" indent="-171450" algn="just">
              <a:spcBef>
                <a:spcPts val="300"/>
              </a:spcBef>
              <a:spcAft>
                <a:spcPts val="600"/>
              </a:spcAft>
              <a:buFontTx/>
              <a:buChar char="-"/>
            </a:pPr>
            <a:r>
              <a:rPr lang="fr-FR" sz="1000" dirty="0">
                <a:solidFill>
                  <a:prstClr val="black"/>
                </a:solidFill>
                <a:latin typeface="Calibri" panose="020F0502020204030204" pitchFamily="34" charset="0"/>
                <a:cs typeface="Times New Roman" panose="02020603050405020304" pitchFamily="18" charset="0"/>
              </a:rPr>
              <a:t>La direction du Pôle Handicap Sensoriel facilite les échanges d’expériences et de connaissances pour 3  établissements  (IDA Danielle Casanova d’ARGENTEUIL, SIAM95 de CERGY, et le SAIDV). Une information descendante et ascendante y est partagée.</a:t>
            </a:r>
          </a:p>
          <a:p>
            <a:pPr marL="171450" lvl="0" indent="-171450" algn="just">
              <a:spcBef>
                <a:spcPts val="300"/>
              </a:spcBef>
              <a:spcAft>
                <a:spcPts val="600"/>
              </a:spcAft>
              <a:buFontTx/>
              <a:buChar char="-"/>
            </a:pPr>
            <a:r>
              <a:rPr lang="fr-FR" sz="1000" dirty="0">
                <a:solidFill>
                  <a:prstClr val="black"/>
                </a:solidFill>
                <a:latin typeface="Calibri" panose="020F0502020204030204" pitchFamily="34" charset="0"/>
                <a:cs typeface="Times New Roman" panose="02020603050405020304" pitchFamily="18" charset="0"/>
              </a:rPr>
              <a:t>Au sein de l’équipe, un plan de classement commun </a:t>
            </a:r>
            <a:r>
              <a:rPr lang="fr-FR" sz="1000" b="1" dirty="0">
                <a:solidFill>
                  <a:prstClr val="black"/>
                </a:solidFill>
                <a:latin typeface="Calibri" panose="020F0502020204030204" pitchFamily="34" charset="0"/>
                <a:cs typeface="Times New Roman" panose="02020603050405020304" pitchFamily="18" charset="0"/>
              </a:rPr>
              <a:t>assure un partage et une harmonisation des données collectées. Cet outil peut être perfectionné pour une meilleure lisibilité des différents espaces de stockage et de partage d’information </a:t>
            </a:r>
            <a:r>
              <a:rPr lang="fr-FR" sz="1000" dirty="0">
                <a:solidFill>
                  <a:prstClr val="black"/>
                </a:solidFill>
                <a:latin typeface="Calibri" panose="020F0502020204030204" pitchFamily="34" charset="0"/>
                <a:cs typeface="Times New Roman" panose="02020603050405020304" pitchFamily="18" charset="0"/>
              </a:rPr>
              <a:t>auxquels ont accès les professionnels  du SAIDV. Des outils (messagerie individuelle Outlook, ordinateurs portables, smartphones,…) sont mis à leur disposition pour faciliter la communication au quotidien. Par ailleurs, toutes les réunions internes et institutionnelles contribuent au partage d’informations. </a:t>
            </a:r>
          </a:p>
          <a:p>
            <a:pPr lvl="0" algn="just">
              <a:spcBef>
                <a:spcPts val="300"/>
              </a:spcBef>
              <a:spcAft>
                <a:spcPts val="600"/>
              </a:spcAft>
            </a:pPr>
            <a:r>
              <a:rPr lang="fr-FR" sz="1000" b="1" u="sng" dirty="0">
                <a:solidFill>
                  <a:prstClr val="black"/>
                </a:solidFill>
                <a:latin typeface="Calibri" panose="020F0502020204030204" pitchFamily="34" charset="0"/>
                <a:cs typeface="Times New Roman" panose="02020603050405020304" pitchFamily="18" charset="0"/>
              </a:rPr>
              <a:t>La communication externe</a:t>
            </a:r>
          </a:p>
          <a:p>
            <a:pPr lvl="0" algn="just">
              <a:spcBef>
                <a:spcPts val="300"/>
              </a:spcBef>
              <a:spcAft>
                <a:spcPts val="600"/>
              </a:spcAft>
            </a:pPr>
            <a:r>
              <a:rPr lang="fr-FR" sz="1000" dirty="0">
                <a:solidFill>
                  <a:prstClr val="black"/>
                </a:solidFill>
                <a:latin typeface="Calibri" panose="020F0502020204030204" pitchFamily="34" charset="0"/>
                <a:cs typeface="Times New Roman" panose="02020603050405020304" pitchFamily="18" charset="0"/>
              </a:rPr>
              <a:t>Le SAIDV met également en place  une dynamique de communication externe active, à la fois auprès de ses partenaires institutionnels, des familles/jeunes accompagnés ou futurs jeunes et familles accompagnés, les professionnels de santé et établissements sanitaires et médico-sociaux du territoire ainsi que les établissement</a:t>
            </a:r>
            <a:r>
              <a:rPr lang="fr-FR" sz="1000" dirty="0">
                <a:latin typeface="Calibri" panose="020F0502020204030204" pitchFamily="34" charset="0"/>
                <a:cs typeface="Times New Roman" panose="02020603050405020304" pitchFamily="18" charset="0"/>
              </a:rPr>
              <a:t>s</a:t>
            </a:r>
            <a:r>
              <a:rPr lang="fr-FR" sz="1000" dirty="0">
                <a:solidFill>
                  <a:prstClr val="black"/>
                </a:solidFill>
                <a:latin typeface="Calibri" panose="020F0502020204030204" pitchFamily="34" charset="0"/>
                <a:cs typeface="Times New Roman" panose="02020603050405020304" pitchFamily="18" charset="0"/>
              </a:rPr>
              <a:t> scolaires. </a:t>
            </a:r>
          </a:p>
          <a:p>
            <a:pPr lvl="0" algn="just">
              <a:spcBef>
                <a:spcPts val="300"/>
              </a:spcBef>
              <a:spcAft>
                <a:spcPts val="600"/>
              </a:spcAft>
            </a:pPr>
            <a:r>
              <a:rPr lang="fr-FR" sz="1000" dirty="0">
                <a:solidFill>
                  <a:prstClr val="black"/>
                </a:solidFill>
                <a:latin typeface="Calibri" panose="020F0502020204030204" pitchFamily="34" charset="0"/>
                <a:cs typeface="Times New Roman" panose="02020603050405020304" pitchFamily="18" charset="0"/>
              </a:rPr>
              <a:t>Le site internet associatif développé en 2020, avec un espace spécifique pour le SAIDV, fournit des informations utiles.</a:t>
            </a:r>
          </a:p>
          <a:p>
            <a:pPr lvl="0" algn="just">
              <a:spcBef>
                <a:spcPts val="300"/>
              </a:spcBef>
              <a:spcAft>
                <a:spcPts val="600"/>
              </a:spcAft>
            </a:pPr>
            <a:r>
              <a:rPr lang="fr-FR" sz="1000" dirty="0">
                <a:solidFill>
                  <a:prstClr val="black"/>
                </a:solidFill>
                <a:latin typeface="Calibri" panose="020F0502020204030204" pitchFamily="34" charset="0"/>
                <a:cs typeface="Times New Roman" panose="02020603050405020304" pitchFamily="18" charset="0"/>
              </a:rPr>
              <a:t>L’ARS Hauts-de-France a mis en place l’outil « via-trajectoire » en 2021 pour faciliter les flux territoriaux des admissions en ESMS.</a:t>
            </a:r>
          </a:p>
          <a:p>
            <a:pPr marL="171450" lvl="0" indent="-171450" algn="just">
              <a:spcBef>
                <a:spcPts val="300"/>
              </a:spcBef>
              <a:spcAft>
                <a:spcPts val="600"/>
              </a:spcAft>
              <a:buFontTx/>
              <a:buChar char="-"/>
            </a:pPr>
            <a:endParaRPr lang="fr-FR" sz="1000" dirty="0">
              <a:solidFill>
                <a:prstClr val="black"/>
              </a:solidFill>
              <a:highlight>
                <a:srgbClr val="FFFF00"/>
              </a:highlight>
              <a:latin typeface="Calibri" panose="020F0502020204030204" pitchFamily="34" charset="0"/>
              <a:cs typeface="Times New Roman" panose="02020603050405020304" pitchFamily="18" charset="0"/>
            </a:endParaRPr>
          </a:p>
          <a:p>
            <a:pPr marL="171450" indent="-171450" algn="just">
              <a:spcBef>
                <a:spcPts val="300"/>
              </a:spcBef>
              <a:spcAft>
                <a:spcPts val="600"/>
              </a:spcAft>
              <a:buFontTx/>
              <a:buChar char="-"/>
            </a:pPr>
            <a:endParaRPr lang="fr-FR" sz="1400" dirty="0">
              <a:solidFill>
                <a:srgbClr val="E7E6E6">
                  <a:lumMod val="50000"/>
                </a:srgbClr>
              </a:solidFill>
              <a:highlight>
                <a:srgbClr val="FFFF00"/>
              </a:highlight>
            </a:endParaRPr>
          </a:p>
          <a:p>
            <a:pPr marL="171450" indent="-171450" algn="just">
              <a:spcBef>
                <a:spcPts val="300"/>
              </a:spcBef>
              <a:spcAft>
                <a:spcPts val="600"/>
              </a:spcAft>
              <a:buFontTx/>
              <a:buChar char="-"/>
            </a:pPr>
            <a:endParaRPr lang="fr-FR" sz="1000" dirty="0">
              <a:highlight>
                <a:srgbClr val="FFFF00"/>
              </a:highlight>
              <a:latin typeface="Calibri" panose="020F0502020204030204" pitchFamily="34" charset="0"/>
              <a:cs typeface="Times New Roman" panose="02020603050405020304" pitchFamily="18" charset="0"/>
            </a:endParaRPr>
          </a:p>
          <a:p>
            <a:pPr marL="171450" indent="-171450" algn="just">
              <a:spcBef>
                <a:spcPts val="300"/>
              </a:spcBef>
              <a:spcAft>
                <a:spcPts val="600"/>
              </a:spcAft>
              <a:buFontTx/>
              <a:buChar char="-"/>
            </a:pPr>
            <a:endParaRPr lang="fr-FR" sz="1000" dirty="0">
              <a:highlight>
                <a:srgbClr val="FFFF00"/>
              </a:highlight>
              <a:latin typeface="Calibri" panose="020F0502020204030204" pitchFamily="34" charset="0"/>
              <a:cs typeface="Times New Roman" panose="02020603050405020304" pitchFamily="18" charset="0"/>
            </a:endParaRPr>
          </a:p>
          <a:p>
            <a:pPr algn="just">
              <a:spcAft>
                <a:spcPts val="600"/>
              </a:spcAft>
            </a:pPr>
            <a:endParaRPr lang="fr-FR" sz="1000" dirty="0"/>
          </a:p>
        </p:txBody>
      </p:sp>
      <p:sp>
        <p:nvSpPr>
          <p:cNvPr id="18" name="Ellipse 17">
            <a:extLst>
              <a:ext uri="{FF2B5EF4-FFF2-40B4-BE49-F238E27FC236}">
                <a16:creationId xmlns:a16="http://schemas.microsoft.com/office/drawing/2014/main" id="{B3C8E55D-B04A-49EC-BF08-7D30CCA7432F}"/>
              </a:ext>
            </a:extLst>
          </p:cNvPr>
          <p:cNvSpPr>
            <a:spLocks noChangeAspect="1"/>
          </p:cNvSpPr>
          <p:nvPr/>
        </p:nvSpPr>
        <p:spPr>
          <a:xfrm>
            <a:off x="364024" y="1553126"/>
            <a:ext cx="438612" cy="438346"/>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9A66828A-4D85-4FFC-875E-A9E0E63404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7850" y="6843828"/>
            <a:ext cx="373085" cy="373085"/>
          </a:xfrm>
          <a:prstGeom prst="rect">
            <a:avLst/>
          </a:prstGeom>
        </p:spPr>
      </p:pic>
      <p:sp>
        <p:nvSpPr>
          <p:cNvPr id="2" name="Espace réservé du numéro de diapositive 1">
            <a:extLst>
              <a:ext uri="{FF2B5EF4-FFF2-40B4-BE49-F238E27FC236}">
                <a16:creationId xmlns:a16="http://schemas.microsoft.com/office/drawing/2014/main" id="{35E5B066-A8A5-4D3F-8033-803988185DAD}"/>
              </a:ext>
            </a:extLst>
          </p:cNvPr>
          <p:cNvSpPr>
            <a:spLocks noGrp="1"/>
          </p:cNvSpPr>
          <p:nvPr>
            <p:ph type="sldNum" sz="quarter" idx="4"/>
          </p:nvPr>
        </p:nvSpPr>
        <p:spPr/>
        <p:txBody>
          <a:bodyPr/>
          <a:lstStyle/>
          <a:p>
            <a:fld id="{783F95A4-AEF2-4187-971F-58B8102EF8C3}" type="slidenum">
              <a:rPr lang="fr-FR" smtClean="0"/>
              <a:t>32</a:t>
            </a:fld>
            <a:endParaRPr lang="fr-FR" dirty="0"/>
          </a:p>
        </p:txBody>
      </p:sp>
      <p:pic>
        <p:nvPicPr>
          <p:cNvPr id="19" name="Image 18" descr="Une image contenant texte&#10;&#10;Description générée automatiquement">
            <a:extLst>
              <a:ext uri="{FF2B5EF4-FFF2-40B4-BE49-F238E27FC236}">
                <a16:creationId xmlns:a16="http://schemas.microsoft.com/office/drawing/2014/main" id="{C0207333-23A0-4D58-A9E8-9EDDAAEBDCE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697514" y="4841322"/>
            <a:ext cx="2699983" cy="1918098"/>
          </a:xfrm>
          <a:prstGeom prst="rect">
            <a:avLst/>
          </a:prstGeom>
          <a:ln w="19050">
            <a:solidFill>
              <a:srgbClr val="BA3898"/>
            </a:solidFill>
          </a:ln>
        </p:spPr>
      </p:pic>
      <p:sp>
        <p:nvSpPr>
          <p:cNvPr id="5" name="ZoneTexte 4">
            <a:extLst>
              <a:ext uri="{FF2B5EF4-FFF2-40B4-BE49-F238E27FC236}">
                <a16:creationId xmlns:a16="http://schemas.microsoft.com/office/drawing/2014/main" id="{014715C2-8507-4981-830D-8594334A5E17}"/>
              </a:ext>
            </a:extLst>
          </p:cNvPr>
          <p:cNvSpPr txBox="1"/>
          <p:nvPr/>
        </p:nvSpPr>
        <p:spPr>
          <a:xfrm>
            <a:off x="813415" y="4471990"/>
            <a:ext cx="2296731" cy="369332"/>
          </a:xfrm>
          <a:prstGeom prst="rect">
            <a:avLst/>
          </a:prstGeom>
          <a:noFill/>
        </p:spPr>
        <p:txBody>
          <a:bodyPr wrap="square" rtlCol="0">
            <a:spAutoFit/>
          </a:bodyPr>
          <a:lstStyle/>
          <a:p>
            <a:pPr algn="ctr"/>
            <a:r>
              <a:rPr lang="fr-FR" sz="900" b="1" dirty="0">
                <a:solidFill>
                  <a:schemeClr val="tx1">
                    <a:lumMod val="50000"/>
                    <a:lumOff val="50000"/>
                  </a:schemeClr>
                </a:solidFill>
              </a:rPr>
              <a:t>Les locaux du SAIDV d’après Anne Ronelle, jeune DV accompagnée par le service</a:t>
            </a:r>
          </a:p>
        </p:txBody>
      </p:sp>
      <p:pic>
        <p:nvPicPr>
          <p:cNvPr id="25" name="Image 24">
            <a:extLst>
              <a:ext uri="{FF2B5EF4-FFF2-40B4-BE49-F238E27FC236}">
                <a16:creationId xmlns:a16="http://schemas.microsoft.com/office/drawing/2014/main" id="{B2562218-94CF-492F-827B-1860094D54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8257" y="1585248"/>
            <a:ext cx="290145" cy="290145"/>
          </a:xfrm>
          <a:prstGeom prst="rect">
            <a:avLst/>
          </a:prstGeom>
        </p:spPr>
      </p:pic>
      <p:sp>
        <p:nvSpPr>
          <p:cNvPr id="47" name="Ellipse 46">
            <a:extLst>
              <a:ext uri="{FF2B5EF4-FFF2-40B4-BE49-F238E27FC236}">
                <a16:creationId xmlns:a16="http://schemas.microsoft.com/office/drawing/2014/main" id="{237F5B56-ECD4-4000-84F8-C57401087232}"/>
              </a:ext>
            </a:extLst>
          </p:cNvPr>
          <p:cNvSpPr>
            <a:spLocks noChangeAspect="1"/>
          </p:cNvSpPr>
          <p:nvPr/>
        </p:nvSpPr>
        <p:spPr>
          <a:xfrm>
            <a:off x="3777739" y="1553126"/>
            <a:ext cx="438612" cy="438346"/>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 name="Image 47">
            <a:extLst>
              <a:ext uri="{FF2B5EF4-FFF2-40B4-BE49-F238E27FC236}">
                <a16:creationId xmlns:a16="http://schemas.microsoft.com/office/drawing/2014/main" id="{7EC1DEEC-8467-4F5F-8D2B-9D008A1778A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827294" y="1588764"/>
            <a:ext cx="328257" cy="328257"/>
          </a:xfrm>
          <a:prstGeom prst="rect">
            <a:avLst/>
          </a:prstGeom>
        </p:spPr>
      </p:pic>
      <p:pic>
        <p:nvPicPr>
          <p:cNvPr id="49" name="Image 48">
            <a:extLst>
              <a:ext uri="{FF2B5EF4-FFF2-40B4-BE49-F238E27FC236}">
                <a16:creationId xmlns:a16="http://schemas.microsoft.com/office/drawing/2014/main" id="{F655D160-F959-4661-B8FD-3F70265CFA46}"/>
              </a:ext>
            </a:extLst>
          </p:cNvPr>
          <p:cNvPicPr>
            <a:picLocks noChangeAspect="1"/>
          </p:cNvPicPr>
          <p:nvPr/>
        </p:nvPicPr>
        <p:blipFill>
          <a:blip r:embed="rId6"/>
          <a:stretch>
            <a:fillRect/>
          </a:stretch>
        </p:blipFill>
        <p:spPr>
          <a:xfrm>
            <a:off x="4558650" y="9099921"/>
            <a:ext cx="2482345" cy="1325185"/>
          </a:xfrm>
          <a:prstGeom prst="rect">
            <a:avLst/>
          </a:prstGeom>
        </p:spPr>
      </p:pic>
      <p:sp>
        <p:nvSpPr>
          <p:cNvPr id="50" name="ZoneTexte 49">
            <a:extLst>
              <a:ext uri="{FF2B5EF4-FFF2-40B4-BE49-F238E27FC236}">
                <a16:creationId xmlns:a16="http://schemas.microsoft.com/office/drawing/2014/main" id="{ADF55065-2F59-4186-A3D5-E2A972FEAE95}"/>
              </a:ext>
            </a:extLst>
          </p:cNvPr>
          <p:cNvSpPr txBox="1"/>
          <p:nvPr/>
        </p:nvSpPr>
        <p:spPr>
          <a:xfrm>
            <a:off x="4419952" y="8978138"/>
            <a:ext cx="2712483" cy="230832"/>
          </a:xfrm>
          <a:prstGeom prst="rect">
            <a:avLst/>
          </a:prstGeom>
          <a:noFill/>
        </p:spPr>
        <p:txBody>
          <a:bodyPr wrap="square" rtlCol="0">
            <a:spAutoFit/>
          </a:bodyPr>
          <a:lstStyle/>
          <a:p>
            <a:pPr algn="ctr"/>
            <a:r>
              <a:rPr lang="fr-FR" sz="900" b="1" dirty="0">
                <a:solidFill>
                  <a:schemeClr val="tx1">
                    <a:lumMod val="50000"/>
                    <a:lumOff val="50000"/>
                  </a:schemeClr>
                </a:solidFill>
              </a:rPr>
              <a:t>Les canaux de communication mobilisés par le SAIDV</a:t>
            </a:r>
          </a:p>
        </p:txBody>
      </p:sp>
      <p:sp>
        <p:nvSpPr>
          <p:cNvPr id="20" name="Rectangle 19">
            <a:extLst>
              <a:ext uri="{FF2B5EF4-FFF2-40B4-BE49-F238E27FC236}">
                <a16:creationId xmlns:a16="http://schemas.microsoft.com/office/drawing/2014/main" id="{2E89439C-3E1B-4A5D-AA9F-FC555529058F}"/>
              </a:ext>
            </a:extLst>
          </p:cNvPr>
          <p:cNvSpPr>
            <a:spLocks/>
          </p:cNvSpPr>
          <p:nvPr/>
        </p:nvSpPr>
        <p:spPr>
          <a:xfrm>
            <a:off x="307186" y="2034923"/>
            <a:ext cx="3312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C3299EF2-9922-44CA-818F-AA51435FC6FE}"/>
              </a:ext>
            </a:extLst>
          </p:cNvPr>
          <p:cNvSpPr>
            <a:spLocks/>
          </p:cNvSpPr>
          <p:nvPr/>
        </p:nvSpPr>
        <p:spPr>
          <a:xfrm>
            <a:off x="3938083" y="2043558"/>
            <a:ext cx="3312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35E581EF-91CE-403C-B100-903BCE6FBE73}"/>
              </a:ext>
            </a:extLst>
          </p:cNvPr>
          <p:cNvSpPr>
            <a:spLocks/>
          </p:cNvSpPr>
          <p:nvPr/>
        </p:nvSpPr>
        <p:spPr>
          <a:xfrm>
            <a:off x="297850" y="7328331"/>
            <a:ext cx="3312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E685D716-4ABF-4121-AF72-5933C8CCC2DD}"/>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31" name="Rectangle : avec coin arrondi et coin rogné en haut 30">
            <a:extLst>
              <a:ext uri="{FF2B5EF4-FFF2-40B4-BE49-F238E27FC236}">
                <a16:creationId xmlns:a16="http://schemas.microsoft.com/office/drawing/2014/main" id="{16E398D2-3AF2-4659-A0BB-D7A82CD4D5B8}"/>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Tree>
    <p:extLst>
      <p:ext uri="{BB962C8B-B14F-4D97-AF65-F5344CB8AC3E}">
        <p14:creationId xmlns:p14="http://schemas.microsoft.com/office/powerpoint/2010/main" val="399514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D3C519B3-5062-46C3-A925-8931C8619860}"/>
              </a:ext>
            </a:extLst>
          </p:cNvPr>
          <p:cNvSpPr txBox="1"/>
          <p:nvPr/>
        </p:nvSpPr>
        <p:spPr>
          <a:xfrm>
            <a:off x="1204688" y="1039923"/>
            <a:ext cx="4295600" cy="338554"/>
          </a:xfrm>
          <a:prstGeom prst="rect">
            <a:avLst/>
          </a:prstGeom>
          <a:noFill/>
        </p:spPr>
        <p:txBody>
          <a:bodyPr wrap="none" rtlCol="0">
            <a:spAutoFit/>
          </a:bodyPr>
          <a:lstStyle/>
          <a:p>
            <a:r>
              <a:rPr lang="fr-FR" sz="1600" b="1" kern="0" dirty="0">
                <a:solidFill>
                  <a:schemeClr val="bg1">
                    <a:lumMod val="50000"/>
                  </a:schemeClr>
                </a:solidFill>
              </a:rPr>
              <a:t>4.4. </a:t>
            </a:r>
            <a:r>
              <a:rPr lang="fr-FR" sz="1600" b="1" i="1" u="sng" dirty="0">
                <a:solidFill>
                  <a:schemeClr val="bg1">
                    <a:lumMod val="50000"/>
                  </a:schemeClr>
                </a:solidFill>
              </a:rPr>
              <a:t>L’ouverture de l’établissement sur l’extérieur</a:t>
            </a:r>
          </a:p>
        </p:txBody>
      </p:sp>
      <p:sp>
        <p:nvSpPr>
          <p:cNvPr id="13" name="Rectangle 12">
            <a:extLst>
              <a:ext uri="{FF2B5EF4-FFF2-40B4-BE49-F238E27FC236}">
                <a16:creationId xmlns:a16="http://schemas.microsoft.com/office/drawing/2014/main" id="{80A6F6F3-2AF1-4322-8600-2DA5D0B7C6EC}"/>
              </a:ext>
            </a:extLst>
          </p:cNvPr>
          <p:cNvSpPr/>
          <p:nvPr/>
        </p:nvSpPr>
        <p:spPr>
          <a:xfrm>
            <a:off x="355505" y="1469285"/>
            <a:ext cx="6944616" cy="8303365"/>
          </a:xfrm>
          <a:prstGeom prst="rect">
            <a:avLst/>
          </a:prstGeom>
        </p:spPr>
        <p:txBody>
          <a:bodyPr wrap="square" numCol="2" spcCol="360000">
            <a:noAutofit/>
          </a:bodyPr>
          <a:lstStyle/>
          <a:p>
            <a:pPr algn="just">
              <a:spcBef>
                <a:spcPts val="300"/>
              </a:spcBef>
              <a:spcAft>
                <a:spcPts val="300"/>
              </a:spcAft>
            </a:pPr>
            <a:r>
              <a:rPr lang="fr-FR" sz="1600" dirty="0">
                <a:solidFill>
                  <a:srgbClr val="E7E6E6">
                    <a:lumMod val="50000"/>
                  </a:srgbClr>
                </a:solidFill>
              </a:rPr>
              <a:t>	</a:t>
            </a: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endParaRPr lang="fr-FR" sz="1600" dirty="0">
              <a:solidFill>
                <a:srgbClr val="E7E6E6">
                  <a:lumMod val="50000"/>
                </a:srgbClr>
              </a:solidFill>
            </a:endParaRPr>
          </a:p>
          <a:p>
            <a:pPr algn="just">
              <a:spcBef>
                <a:spcPts val="300"/>
              </a:spcBef>
              <a:spcAft>
                <a:spcPts val="300"/>
              </a:spcAft>
            </a:pPr>
            <a:r>
              <a:rPr lang="fr-FR" sz="1600" dirty="0">
                <a:solidFill>
                  <a:srgbClr val="E7E6E6">
                    <a:lumMod val="50000"/>
                  </a:srgbClr>
                </a:solidFill>
              </a:rPr>
              <a:t>        </a:t>
            </a:r>
          </a:p>
          <a:p>
            <a:pPr algn="just">
              <a:spcBef>
                <a:spcPts val="300"/>
              </a:spcBef>
              <a:spcAft>
                <a:spcPts val="300"/>
              </a:spcAft>
            </a:pPr>
            <a:r>
              <a:rPr lang="fr-FR" sz="1200" dirty="0">
                <a:solidFill>
                  <a:srgbClr val="E7E6E6">
                    <a:lumMod val="50000"/>
                  </a:srgbClr>
                </a:solidFill>
              </a:rPr>
              <a:t>        </a:t>
            </a:r>
          </a:p>
          <a:p>
            <a:pPr algn="just">
              <a:spcBef>
                <a:spcPts val="300"/>
              </a:spcBef>
              <a:spcAft>
                <a:spcPts val="300"/>
              </a:spcAft>
            </a:pPr>
            <a:r>
              <a:rPr lang="fr-FR" sz="1600" dirty="0">
                <a:solidFill>
                  <a:srgbClr val="E7E6E6">
                    <a:lumMod val="50000"/>
                  </a:srgbClr>
                </a:solidFill>
              </a:rPr>
              <a:t>	</a:t>
            </a:r>
            <a:endParaRPr lang="fr-FR" sz="1600" b="1" i="1" dirty="0">
              <a:solidFill>
                <a:srgbClr val="2E75B6"/>
              </a:solidFill>
              <a:latin typeface="Calibri" panose="020F0502020204030204" pitchFamily="34" charset="0"/>
              <a:ea typeface="Times New Roman" panose="02020603050405020304" pitchFamily="18" charset="0"/>
              <a:cs typeface="Times New Roman" panose="02020603050405020304" pitchFamily="18" charset="0"/>
            </a:endParaRPr>
          </a:p>
          <a:p>
            <a:pPr lvl="0" algn="just">
              <a:spcBef>
                <a:spcPts val="300"/>
              </a:spcBef>
              <a:spcAft>
                <a:spcPts val="300"/>
              </a:spcAft>
            </a:pPr>
            <a:endParaRPr lang="fr-FR" sz="200" b="1" dirty="0">
              <a:solidFill>
                <a:srgbClr val="7F7F7F"/>
              </a:solidFill>
              <a:latin typeface="Calibri" panose="020F0502020204030204" pitchFamily="34" charset="0"/>
              <a:cs typeface="Times New Roman" panose="02020603050405020304" pitchFamily="18" charset="0"/>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endParaRPr lang="fr-FR" sz="1000" b="1" dirty="0">
              <a:solidFill>
                <a:srgbClr val="7F7F7F"/>
              </a:solidFill>
            </a:endParaRPr>
          </a:p>
          <a:p>
            <a:pPr algn="just">
              <a:spcBef>
                <a:spcPts val="600"/>
              </a:spcBef>
              <a:spcAft>
                <a:spcPts val="600"/>
              </a:spcAft>
            </a:pPr>
            <a:r>
              <a:rPr lang="fr-FR" sz="1000" b="1" dirty="0">
                <a:solidFill>
                  <a:srgbClr val="7F7F7F"/>
                </a:solidFill>
              </a:rPr>
              <a:t>Les partenaires historiques du SAIDV</a:t>
            </a:r>
          </a:p>
          <a:p>
            <a:pPr algn="just">
              <a:spcAft>
                <a:spcPts val="600"/>
              </a:spcAft>
            </a:pPr>
            <a:r>
              <a:rPr lang="fr-FR" sz="1000" b="1" i="1" dirty="0"/>
              <a:t>L’</a:t>
            </a:r>
            <a:r>
              <a:rPr lang="fr-FR" sz="1000" b="1" i="1" cap="all" dirty="0"/>
              <a:t>é</a:t>
            </a:r>
            <a:r>
              <a:rPr lang="fr-FR" sz="1000" b="1" i="1" dirty="0"/>
              <a:t>ducation nationale</a:t>
            </a:r>
          </a:p>
          <a:p>
            <a:pPr marL="180000" lvl="0" algn="just">
              <a:spcAft>
                <a:spcPts val="600"/>
              </a:spcAft>
              <a:buClr>
                <a:srgbClr val="7F7F7F"/>
              </a:buClr>
            </a:pPr>
            <a:r>
              <a:rPr lang="fr-FR" sz="1000" dirty="0"/>
              <a:t>Le partenariat avec l’</a:t>
            </a:r>
            <a:r>
              <a:rPr lang="fr-FR" sz="1000" cap="all" dirty="0"/>
              <a:t>é</a:t>
            </a:r>
            <a:r>
              <a:rPr lang="fr-FR" sz="1000" dirty="0"/>
              <a:t>ducation Nationale est porteur d’un enjeu important car il privilégie l’articulation entre les différentes interventions/intervenants et garantit des parcours scolaires au plus près des besoins des jeunes. </a:t>
            </a:r>
          </a:p>
          <a:p>
            <a:pPr marL="180000" algn="just">
              <a:spcAft>
                <a:spcPts val="600"/>
              </a:spcAft>
            </a:pPr>
            <a:r>
              <a:rPr lang="fr-FR" sz="1000" dirty="0"/>
              <a:t>Aussi, l’</a:t>
            </a:r>
            <a:r>
              <a:rPr lang="fr-FR" sz="1000" cap="all" dirty="0"/>
              <a:t>é</a:t>
            </a:r>
            <a:r>
              <a:rPr lang="fr-FR" sz="1000" dirty="0"/>
              <a:t>ducation Nationale met à disposition 2,5 ETP d’enseignants qui distillent un accompagnement pédagogique spécialisé de qualité auprès des jeunes suivis par le SAIDV.</a:t>
            </a:r>
          </a:p>
          <a:p>
            <a:pPr marL="180000" algn="just">
              <a:spcAft>
                <a:spcPts val="600"/>
              </a:spcAft>
            </a:pPr>
            <a:r>
              <a:rPr lang="fr-FR" sz="1000" dirty="0"/>
              <a:t>Des conventions sont signées tous les ans pour chaque lieu scolaire où l’équipe du SAIDV intervient et elles définissent les modalités organisationnelles. </a:t>
            </a:r>
          </a:p>
          <a:p>
            <a:pPr marL="180000" algn="just">
              <a:spcAft>
                <a:spcPts val="600"/>
              </a:spcAft>
            </a:pPr>
            <a:endParaRPr lang="fr-FR" sz="400" dirty="0"/>
          </a:p>
          <a:p>
            <a:pPr algn="just">
              <a:spcAft>
                <a:spcPts val="600"/>
              </a:spcAft>
            </a:pPr>
            <a:r>
              <a:rPr lang="fr-FR" sz="1000" b="1" i="1" dirty="0"/>
              <a:t>Les partenaires institutionnels</a:t>
            </a:r>
          </a:p>
          <a:p>
            <a:pPr marL="180000" algn="just">
              <a:spcAft>
                <a:spcPts val="600"/>
              </a:spcAft>
            </a:pPr>
            <a:r>
              <a:rPr lang="fr-FR" sz="1000" dirty="0"/>
              <a:t>L’ARS Hauts-de-France représente l’autorité tutélaire qui supervise la qualité du service rendu et alloue les budgets. La MDPH intervient dans la prescription  d’accompagnement des jeunes DV. Ces équipes travaillent en transparence et étroite collaboration afin d’adapter les prestations aux besoins du territoire et aux grandes orientations des politiques publiques. </a:t>
            </a:r>
          </a:p>
          <a:p>
            <a:pPr algn="just">
              <a:spcAft>
                <a:spcPts val="600"/>
              </a:spcAft>
            </a:pPr>
            <a:r>
              <a:rPr lang="fr-FR" sz="1000" b="1" dirty="0">
                <a:solidFill>
                  <a:srgbClr val="7F7F7F"/>
                </a:solidFill>
              </a:rPr>
              <a:t>La mise en œuvre des projets repose  également sur des coopérations territoriales multisectorielles :</a:t>
            </a:r>
          </a:p>
          <a:p>
            <a:pPr marL="171450" lvl="0" indent="-171450" algn="just">
              <a:spcAft>
                <a:spcPts val="600"/>
              </a:spcAft>
              <a:buClr>
                <a:srgbClr val="7F7F7F"/>
              </a:buClr>
              <a:buFont typeface="Wingdings" panose="05000000000000000000" pitchFamily="2" charset="2"/>
              <a:buChar char="§"/>
            </a:pPr>
            <a:r>
              <a:rPr lang="fr-FR" sz="1000" b="1" dirty="0"/>
              <a:t>Partenaires médico-sociaux </a:t>
            </a:r>
            <a:r>
              <a:rPr lang="fr-FR" sz="1000" dirty="0"/>
              <a:t>: les autres établissements médico-sociaux du territoire sont également amenés à accompagner des jeunes déficients visuels. (Le SAIDV a notamment signé des conventions de partenariat avec des CAMSP du territoire.)</a:t>
            </a:r>
          </a:p>
          <a:p>
            <a:pPr marL="171450" lvl="0" indent="-171450" algn="just">
              <a:spcAft>
                <a:spcPts val="600"/>
              </a:spcAft>
              <a:buClr>
                <a:srgbClr val="7F7F7F"/>
              </a:buClr>
              <a:buFont typeface="Wingdings" panose="05000000000000000000" pitchFamily="2" charset="2"/>
              <a:buChar char="§"/>
            </a:pPr>
            <a:r>
              <a:rPr lang="fr-FR" sz="1000" b="1" dirty="0"/>
              <a:t>Partenaires administratifs et locaux </a:t>
            </a:r>
            <a:r>
              <a:rPr lang="fr-FR" sz="1000" dirty="0"/>
              <a:t>:  le CROUS, la CAF, encore les CCAS des communes de l’Oise…</a:t>
            </a:r>
          </a:p>
          <a:p>
            <a:pPr marL="171450" indent="-171450" algn="just">
              <a:spcAft>
                <a:spcPts val="600"/>
              </a:spcAft>
              <a:buClr>
                <a:srgbClr val="7F7F7F"/>
              </a:buClr>
              <a:buFont typeface="Wingdings" panose="05000000000000000000" pitchFamily="2" charset="2"/>
              <a:buChar char="§"/>
            </a:pPr>
            <a:r>
              <a:rPr lang="fr-FR" sz="1000" b="1" dirty="0"/>
              <a:t>Partenaires de référence en déficience visuelle : </a:t>
            </a:r>
            <a:r>
              <a:rPr lang="fr-FR" sz="1000" dirty="0"/>
              <a:t>L’Institut national des jeunes aveugles (INJA), la Fédération des Aveugles de France (FAF) , l’association Valentin Haüy (AVH ) </a:t>
            </a:r>
          </a:p>
          <a:p>
            <a:pPr marL="171450" indent="-171450" algn="just">
              <a:spcAft>
                <a:spcPts val="600"/>
              </a:spcAft>
              <a:buClr>
                <a:srgbClr val="7F7F7F"/>
              </a:buClr>
              <a:buFont typeface="Wingdings" panose="05000000000000000000" pitchFamily="2" charset="2"/>
              <a:buChar char="§"/>
            </a:pPr>
            <a:r>
              <a:rPr lang="fr-FR" sz="1000" b="1" dirty="0"/>
              <a:t>Partenaires libéraux: </a:t>
            </a:r>
            <a:r>
              <a:rPr lang="fr-FR" sz="1000" dirty="0"/>
              <a:t>les médecins libéraux, les orthophonistes et kinésithérapeutes en secteur de ville ainsi que tout autre professionnel à compétence spécifique pouvant intervenir auprès des jeunes suivis au SAIDV</a:t>
            </a:r>
          </a:p>
          <a:p>
            <a:pPr marL="171450" lvl="0" indent="-171450" algn="just">
              <a:spcAft>
                <a:spcPts val="600"/>
              </a:spcAft>
              <a:buClr>
                <a:srgbClr val="7F7F7F"/>
              </a:buClr>
              <a:buFont typeface="Wingdings" panose="05000000000000000000" pitchFamily="2" charset="2"/>
              <a:buChar char="§"/>
            </a:pPr>
            <a:r>
              <a:rPr lang="fr-FR" sz="1000" b="1" dirty="0"/>
              <a:t>Partenaires du secteur enfance du territoire </a:t>
            </a:r>
            <a:r>
              <a:rPr lang="fr-FR" sz="1000" dirty="0"/>
              <a:t>: centres de loisirs, crèches, assistantes maternelles, etc.</a:t>
            </a:r>
          </a:p>
          <a:p>
            <a:pPr marL="171450" lvl="0" indent="-171450" algn="just">
              <a:spcAft>
                <a:spcPts val="600"/>
              </a:spcAft>
              <a:buClr>
                <a:srgbClr val="7F7F7F"/>
              </a:buClr>
              <a:buFont typeface="Wingdings" panose="05000000000000000000" pitchFamily="2" charset="2"/>
              <a:buChar char="§"/>
            </a:pPr>
            <a:endParaRPr lang="fr-FR" sz="1000" dirty="0"/>
          </a:p>
        </p:txBody>
      </p:sp>
      <p:sp>
        <p:nvSpPr>
          <p:cNvPr id="16" name="Rectangle 15">
            <a:extLst>
              <a:ext uri="{FF2B5EF4-FFF2-40B4-BE49-F238E27FC236}">
                <a16:creationId xmlns:a16="http://schemas.microsoft.com/office/drawing/2014/main" id="{AA41BAD6-2865-4E02-B457-7A5DDE262E4C}"/>
              </a:ext>
            </a:extLst>
          </p:cNvPr>
          <p:cNvSpPr>
            <a:spLocks/>
          </p:cNvSpPr>
          <p:nvPr/>
        </p:nvSpPr>
        <p:spPr>
          <a:xfrm>
            <a:off x="3988121" y="2072422"/>
            <a:ext cx="3312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6">
            <a:extLst>
              <a:ext uri="{FF2B5EF4-FFF2-40B4-BE49-F238E27FC236}">
                <a16:creationId xmlns:a16="http://schemas.microsoft.com/office/drawing/2014/main" id="{71B3A64C-212A-46E5-8BF2-794272BAE927}"/>
              </a:ext>
            </a:extLst>
          </p:cNvPr>
          <p:cNvGrpSpPr/>
          <p:nvPr/>
        </p:nvGrpSpPr>
        <p:grpSpPr>
          <a:xfrm>
            <a:off x="3952120" y="1557986"/>
            <a:ext cx="438612" cy="438346"/>
            <a:chOff x="381848" y="2981848"/>
            <a:chExt cx="438612" cy="438346"/>
          </a:xfrm>
          <a:solidFill>
            <a:srgbClr val="7F7F7F"/>
          </a:solidFill>
        </p:grpSpPr>
        <p:sp>
          <p:nvSpPr>
            <p:cNvPr id="19" name="Ellipse 18">
              <a:extLst>
                <a:ext uri="{FF2B5EF4-FFF2-40B4-BE49-F238E27FC236}">
                  <a16:creationId xmlns:a16="http://schemas.microsoft.com/office/drawing/2014/main" id="{3C057138-B9ED-4C95-B9B9-5D820C9A970E}"/>
                </a:ext>
              </a:extLst>
            </p:cNvPr>
            <p:cNvSpPr>
              <a:spLocks noChangeAspect="1"/>
            </p:cNvSpPr>
            <p:nvPr/>
          </p:nvSpPr>
          <p:spPr>
            <a:xfrm>
              <a:off x="381848" y="2981848"/>
              <a:ext cx="438612" cy="438346"/>
            </a:xfrm>
            <a:prstGeom prst="ellipse">
              <a:avLst/>
            </a:prstGeom>
            <a:grp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CEE5D341-0309-4150-A1A6-47D8CFCB3C8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2667" r="96444">
                          <a14:foregroundMark x1="2667" y1="36889" x2="2667" y2="36889"/>
                          <a14:foregroundMark x1="96444" y1="39111" x2="96444" y2="39111"/>
                        </a14:backgroundRemoval>
                      </a14:imgEffect>
                    </a14:imgLayer>
                  </a14:imgProps>
                </a:ext>
              </a:extLst>
            </a:blip>
            <a:stretch>
              <a:fillRect/>
            </a:stretch>
          </p:blipFill>
          <p:spPr>
            <a:xfrm>
              <a:off x="448485" y="3055176"/>
              <a:ext cx="293278" cy="293278"/>
            </a:xfrm>
            <a:prstGeom prst="rect">
              <a:avLst/>
            </a:prstGeom>
            <a:grpFill/>
            <a:ln>
              <a:solidFill>
                <a:srgbClr val="7F7F7F"/>
              </a:solidFill>
            </a:ln>
          </p:spPr>
        </p:pic>
      </p:grpSp>
      <p:sp>
        <p:nvSpPr>
          <p:cNvPr id="3" name="Espace réservé du numéro de diapositive 2">
            <a:extLst>
              <a:ext uri="{FF2B5EF4-FFF2-40B4-BE49-F238E27FC236}">
                <a16:creationId xmlns:a16="http://schemas.microsoft.com/office/drawing/2014/main" id="{E4FFE6CB-C84D-4986-A98C-58CD6B4C0E17}"/>
              </a:ext>
            </a:extLst>
          </p:cNvPr>
          <p:cNvSpPr>
            <a:spLocks noGrp="1"/>
          </p:cNvSpPr>
          <p:nvPr>
            <p:ph type="sldNum" sz="quarter" idx="4"/>
          </p:nvPr>
        </p:nvSpPr>
        <p:spPr/>
        <p:txBody>
          <a:bodyPr/>
          <a:lstStyle/>
          <a:p>
            <a:fld id="{783F95A4-AEF2-4187-971F-58B8102EF8C3}" type="slidenum">
              <a:rPr lang="fr-FR" smtClean="0"/>
              <a:t>33</a:t>
            </a:fld>
            <a:endParaRPr lang="fr-FR" dirty="0"/>
          </a:p>
        </p:txBody>
      </p:sp>
      <p:grpSp>
        <p:nvGrpSpPr>
          <p:cNvPr id="14" name="Groupe 13">
            <a:extLst>
              <a:ext uri="{FF2B5EF4-FFF2-40B4-BE49-F238E27FC236}">
                <a16:creationId xmlns:a16="http://schemas.microsoft.com/office/drawing/2014/main" id="{35DD3146-A863-472C-8763-9A869816C380}"/>
              </a:ext>
            </a:extLst>
          </p:cNvPr>
          <p:cNvGrpSpPr/>
          <p:nvPr/>
        </p:nvGrpSpPr>
        <p:grpSpPr>
          <a:xfrm>
            <a:off x="355504" y="1575158"/>
            <a:ext cx="3438000" cy="4031273"/>
            <a:chOff x="635676" y="7310862"/>
            <a:chExt cx="6359602" cy="2659644"/>
          </a:xfrm>
        </p:grpSpPr>
        <p:sp>
          <p:nvSpPr>
            <p:cNvPr id="18" name="Folded Corner 14">
              <a:extLst>
                <a:ext uri="{FF2B5EF4-FFF2-40B4-BE49-F238E27FC236}">
                  <a16:creationId xmlns:a16="http://schemas.microsoft.com/office/drawing/2014/main" id="{92187F1A-5047-48FE-9EBF-F31FB818C14D}"/>
                </a:ext>
              </a:extLst>
            </p:cNvPr>
            <p:cNvSpPr/>
            <p:nvPr/>
          </p:nvSpPr>
          <p:spPr>
            <a:xfrm rot="10800000" flipH="1">
              <a:off x="635676" y="7310862"/>
              <a:ext cx="6359602" cy="2659644"/>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algn="ctr"/>
              <a:endParaRPr lang="fr-FR" sz="900" dirty="0">
                <a:solidFill>
                  <a:srgbClr val="FFFFFF"/>
                </a:solidFill>
              </a:endParaRPr>
            </a:p>
          </p:txBody>
        </p:sp>
        <p:sp>
          <p:nvSpPr>
            <p:cNvPr id="20" name="Rectangle 19">
              <a:extLst>
                <a:ext uri="{FF2B5EF4-FFF2-40B4-BE49-F238E27FC236}">
                  <a16:creationId xmlns:a16="http://schemas.microsoft.com/office/drawing/2014/main" id="{B98E461F-A7F9-4BFF-BCFE-6B5021960BB7}"/>
                </a:ext>
              </a:extLst>
            </p:cNvPr>
            <p:cNvSpPr/>
            <p:nvPr/>
          </p:nvSpPr>
          <p:spPr>
            <a:xfrm>
              <a:off x="635676" y="7358021"/>
              <a:ext cx="6359602" cy="2565325"/>
            </a:xfrm>
            <a:prstGeom prst="rect">
              <a:avLst/>
            </a:prstGeom>
          </p:spPr>
          <p:txBody>
            <a:bodyPr wrap="square" numCol="1" spcCol="360000">
              <a:noAutofit/>
            </a:bodyPr>
            <a:lstStyle/>
            <a:p>
              <a:pPr>
                <a:spcAft>
                  <a:spcPts val="600"/>
                </a:spcAft>
              </a:pPr>
              <a:r>
                <a:rPr lang="fr-FR" sz="1000" b="1" dirty="0">
                  <a:solidFill>
                    <a:schemeClr val="bg1">
                      <a:lumMod val="50000"/>
                    </a:schemeClr>
                  </a:solidFill>
                </a:rPr>
                <a:t>Orientations 2021 – 2025 : </a:t>
              </a:r>
            </a:p>
            <a:p>
              <a:pPr algn="just">
                <a:spcAft>
                  <a:spcPts val="300"/>
                </a:spcAft>
              </a:pPr>
              <a:r>
                <a:rPr lang="fr-FR" sz="1000" dirty="0">
                  <a:solidFill>
                    <a:schemeClr val="bg1">
                      <a:lumMod val="50000"/>
                    </a:schemeClr>
                  </a:solidFill>
                </a:rPr>
                <a:t>Simplifier la communication interne et le partage d'information :  </a:t>
              </a:r>
            </a:p>
            <a:p>
              <a:pPr marL="171450" indent="-171450" algn="just">
                <a:spcAft>
                  <a:spcPts val="300"/>
                </a:spcAft>
                <a:buFont typeface="Arial" panose="020B0604020202020204" pitchFamily="34" charset="0"/>
                <a:buChar char="•"/>
              </a:pPr>
              <a:r>
                <a:rPr lang="fr-FR" sz="1000" dirty="0">
                  <a:solidFill>
                    <a:schemeClr val="bg1">
                      <a:lumMod val="50000"/>
                    </a:schemeClr>
                  </a:solidFill>
                </a:rPr>
                <a:t>Organiser le circuit de l’information pour permettre une communication fluide et facilitée</a:t>
              </a:r>
            </a:p>
            <a:p>
              <a:pPr marL="171450" indent="-171450" algn="just">
                <a:spcAft>
                  <a:spcPts val="300"/>
                </a:spcAft>
                <a:buFont typeface="Arial" panose="020B0604020202020204" pitchFamily="34" charset="0"/>
                <a:buChar char="•"/>
              </a:pPr>
              <a:r>
                <a:rPr lang="fr-FR" sz="1000" dirty="0">
                  <a:solidFill>
                    <a:schemeClr val="bg1">
                      <a:lumMod val="50000"/>
                    </a:schemeClr>
                  </a:solidFill>
                </a:rPr>
                <a:t>Mettre en place un système d’accès des documents à distance permettant aux professionnels, souvent sur le terrain, de pouvoir y accéder en dehors des locaux du SAIDV</a:t>
              </a:r>
            </a:p>
            <a:p>
              <a:pPr marL="171450" indent="-171450" algn="just">
                <a:spcAft>
                  <a:spcPts val="300"/>
                </a:spcAft>
                <a:buFont typeface="Arial" panose="020B0604020202020204" pitchFamily="34" charset="0"/>
                <a:buChar char="•"/>
              </a:pPr>
              <a:r>
                <a:rPr lang="fr-FR" sz="1000" dirty="0">
                  <a:solidFill>
                    <a:schemeClr val="bg1">
                      <a:lumMod val="50000"/>
                    </a:schemeClr>
                  </a:solidFill>
                </a:rPr>
                <a:t>Mettre en place une gestion documentaire commune</a:t>
              </a:r>
            </a:p>
            <a:p>
              <a:pPr algn="just">
                <a:spcAft>
                  <a:spcPts val="300"/>
                </a:spcAft>
              </a:pPr>
              <a:r>
                <a:rPr lang="fr-FR" sz="1000" dirty="0">
                  <a:solidFill>
                    <a:schemeClr val="bg1">
                      <a:lumMod val="50000"/>
                    </a:schemeClr>
                  </a:solidFill>
                </a:rPr>
                <a:t>Développer une communication externe active </a:t>
              </a:r>
            </a:p>
            <a:p>
              <a:pPr marL="171450" indent="-171450" algn="just">
                <a:spcAft>
                  <a:spcPts val="300"/>
                </a:spcAft>
                <a:buFont typeface="Arial" panose="020B0604020202020204" pitchFamily="34" charset="0"/>
                <a:buChar char="•"/>
              </a:pPr>
              <a:r>
                <a:rPr lang="fr-FR" sz="1000" dirty="0">
                  <a:solidFill>
                    <a:schemeClr val="bg1">
                      <a:lumMod val="50000"/>
                    </a:schemeClr>
                  </a:solidFill>
                </a:rPr>
                <a:t>Participer au Plan de communication des Pep Grand Oise</a:t>
              </a:r>
            </a:p>
            <a:p>
              <a:pPr marL="171450" indent="-171450" algn="just">
                <a:spcAft>
                  <a:spcPts val="300"/>
                </a:spcAft>
                <a:buFont typeface="Arial" panose="020B0604020202020204" pitchFamily="34" charset="0"/>
                <a:buChar char="•"/>
              </a:pPr>
              <a:r>
                <a:rPr lang="fr-FR" sz="1000" dirty="0">
                  <a:solidFill>
                    <a:schemeClr val="bg1">
                      <a:lumMod val="50000"/>
                    </a:schemeClr>
                  </a:solidFill>
                </a:rPr>
                <a:t>Participer aux « Journées des associations » du territoire</a:t>
              </a:r>
            </a:p>
            <a:p>
              <a:pPr marL="171450" indent="-171450" algn="just">
                <a:spcAft>
                  <a:spcPts val="300"/>
                </a:spcAft>
                <a:buFont typeface="Arial" panose="020B0604020202020204" pitchFamily="34" charset="0"/>
                <a:buChar char="•"/>
              </a:pPr>
              <a:r>
                <a:rPr lang="fr-FR" sz="1000" dirty="0">
                  <a:solidFill>
                    <a:schemeClr val="bg1">
                      <a:lumMod val="50000"/>
                    </a:schemeClr>
                  </a:solidFill>
                </a:rPr>
                <a:t>Créer une plaquette d'information destinée aux médecins généralistes, ophtalmologistes, pédiatres et PMI du territoire</a:t>
              </a:r>
            </a:p>
            <a:p>
              <a:pPr marL="171450" indent="-171450" algn="just">
                <a:spcAft>
                  <a:spcPts val="300"/>
                </a:spcAft>
                <a:buFont typeface="Arial" panose="020B0604020202020204" pitchFamily="34" charset="0"/>
                <a:buChar char="•"/>
              </a:pPr>
              <a:r>
                <a:rPr lang="fr-FR" sz="1000" dirty="0">
                  <a:solidFill>
                    <a:schemeClr val="bg1">
                      <a:lumMod val="50000"/>
                    </a:schemeClr>
                  </a:solidFill>
                </a:rPr>
                <a:t>Insérer régulièrement les événements dans le portail du SAIDV du site PEPGO</a:t>
              </a:r>
            </a:p>
            <a:p>
              <a:pPr marL="171450" indent="-171450" algn="just">
                <a:spcAft>
                  <a:spcPts val="300"/>
                </a:spcAft>
                <a:buFont typeface="Arial" panose="020B0604020202020204" pitchFamily="34" charset="0"/>
                <a:buChar char="•"/>
              </a:pPr>
              <a:r>
                <a:rPr lang="fr-FR" sz="1000" dirty="0">
                  <a:solidFill>
                    <a:schemeClr val="bg1">
                      <a:lumMod val="50000"/>
                    </a:schemeClr>
                  </a:solidFill>
                </a:rPr>
                <a:t>Créer un outil collaboratif, pédagogique et numérique facilitant la transmission d'informations entre les familles, les jeunes, les professionnels. </a:t>
              </a:r>
              <a:endParaRPr lang="fr-FR" sz="1000" dirty="0">
                <a:solidFill>
                  <a:schemeClr val="bg1">
                    <a:lumMod val="50000"/>
                  </a:schemeClr>
                </a:solidFill>
                <a:highlight>
                  <a:srgbClr val="FFFF00"/>
                </a:highlight>
              </a:endParaRPr>
            </a:p>
          </p:txBody>
        </p:sp>
      </p:grpSp>
      <p:sp>
        <p:nvSpPr>
          <p:cNvPr id="25" name="ZoneTexte 24">
            <a:extLst>
              <a:ext uri="{FF2B5EF4-FFF2-40B4-BE49-F238E27FC236}">
                <a16:creationId xmlns:a16="http://schemas.microsoft.com/office/drawing/2014/main" id="{3C3DD478-60DB-45C5-A519-6A67E1C5E4C3}"/>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26" name="Rectangle : avec coin arrondi et coin rogné en haut 25">
            <a:extLst>
              <a:ext uri="{FF2B5EF4-FFF2-40B4-BE49-F238E27FC236}">
                <a16:creationId xmlns:a16="http://schemas.microsoft.com/office/drawing/2014/main" id="{D923DCE4-78FD-4A7C-9DA5-266A5E44ADD9}"/>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
        <p:nvSpPr>
          <p:cNvPr id="4" name="ZoneTexte 3">
            <a:extLst>
              <a:ext uri="{FF2B5EF4-FFF2-40B4-BE49-F238E27FC236}">
                <a16:creationId xmlns:a16="http://schemas.microsoft.com/office/drawing/2014/main" id="{C57DF2F0-C8C8-4E0A-9876-48E221BEE0C7}"/>
              </a:ext>
            </a:extLst>
          </p:cNvPr>
          <p:cNvSpPr txBox="1"/>
          <p:nvPr/>
        </p:nvSpPr>
        <p:spPr>
          <a:xfrm>
            <a:off x="4390732" y="1628513"/>
            <a:ext cx="2811356" cy="338554"/>
          </a:xfrm>
          <a:prstGeom prst="rect">
            <a:avLst/>
          </a:prstGeom>
          <a:noFill/>
        </p:spPr>
        <p:txBody>
          <a:bodyPr wrap="square" rtlCol="0">
            <a:spAutoFit/>
          </a:bodyPr>
          <a:lstStyle/>
          <a:p>
            <a:r>
              <a:rPr lang="fr-FR" sz="1600" dirty="0">
                <a:solidFill>
                  <a:srgbClr val="E7E6E6">
                    <a:lumMod val="50000"/>
                  </a:srgbClr>
                </a:solidFill>
              </a:rPr>
              <a:t>La dynamique partenariale</a:t>
            </a:r>
            <a:endParaRPr lang="fr-FR" sz="1600" dirty="0"/>
          </a:p>
        </p:txBody>
      </p:sp>
    </p:spTree>
    <p:extLst>
      <p:ext uri="{BB962C8B-B14F-4D97-AF65-F5344CB8AC3E}">
        <p14:creationId xmlns:p14="http://schemas.microsoft.com/office/powerpoint/2010/main" val="3862536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D3C519B3-5062-46C3-A925-8931C8619860}"/>
              </a:ext>
            </a:extLst>
          </p:cNvPr>
          <p:cNvSpPr txBox="1"/>
          <p:nvPr/>
        </p:nvSpPr>
        <p:spPr>
          <a:xfrm>
            <a:off x="1204688" y="1039923"/>
            <a:ext cx="4295600" cy="338554"/>
          </a:xfrm>
          <a:prstGeom prst="rect">
            <a:avLst/>
          </a:prstGeom>
          <a:noFill/>
        </p:spPr>
        <p:txBody>
          <a:bodyPr wrap="none" rtlCol="0">
            <a:spAutoFit/>
          </a:bodyPr>
          <a:lstStyle/>
          <a:p>
            <a:r>
              <a:rPr lang="fr-FR" sz="1600" b="1" kern="0" dirty="0">
                <a:solidFill>
                  <a:schemeClr val="bg1">
                    <a:lumMod val="50000"/>
                  </a:schemeClr>
                </a:solidFill>
              </a:rPr>
              <a:t>4.4. </a:t>
            </a:r>
            <a:r>
              <a:rPr lang="fr-FR" sz="1600" b="1" i="1" u="sng" dirty="0">
                <a:solidFill>
                  <a:schemeClr val="bg1">
                    <a:lumMod val="50000"/>
                  </a:schemeClr>
                </a:solidFill>
              </a:rPr>
              <a:t>L’ouverture de l’établissement sur l’extérieur</a:t>
            </a:r>
          </a:p>
        </p:txBody>
      </p:sp>
      <p:sp>
        <p:nvSpPr>
          <p:cNvPr id="13" name="Rectangle 12">
            <a:extLst>
              <a:ext uri="{FF2B5EF4-FFF2-40B4-BE49-F238E27FC236}">
                <a16:creationId xmlns:a16="http://schemas.microsoft.com/office/drawing/2014/main" id="{80A6F6F3-2AF1-4322-8600-2DA5D0B7C6EC}"/>
              </a:ext>
            </a:extLst>
          </p:cNvPr>
          <p:cNvSpPr/>
          <p:nvPr/>
        </p:nvSpPr>
        <p:spPr>
          <a:xfrm>
            <a:off x="355505" y="1589861"/>
            <a:ext cx="6944616" cy="8303365"/>
          </a:xfrm>
          <a:prstGeom prst="rect">
            <a:avLst/>
          </a:prstGeom>
        </p:spPr>
        <p:txBody>
          <a:bodyPr wrap="square" numCol="2" spcCol="360000">
            <a:noAutofit/>
          </a:bodyPr>
          <a:lstStyle/>
          <a:p>
            <a:pPr marL="171450" lvl="0" indent="-171450" algn="just">
              <a:spcAft>
                <a:spcPts val="600"/>
              </a:spcAft>
              <a:buClr>
                <a:srgbClr val="7F7F7F"/>
              </a:buClr>
              <a:buFont typeface="Wingdings" panose="05000000000000000000" pitchFamily="2" charset="2"/>
              <a:buChar char="§"/>
            </a:pPr>
            <a:r>
              <a:rPr lang="fr-FR" sz="1000" b="1" dirty="0"/>
              <a:t>Les partenaires de la formation professionnelle </a:t>
            </a:r>
            <a:r>
              <a:rPr lang="fr-FR" sz="1000" dirty="0"/>
              <a:t>: notamment Cap Emploi, le Centre de formation professionnelle Guinot (Villejuif), et le Centre de formation FORJA (Paris). </a:t>
            </a:r>
          </a:p>
          <a:p>
            <a:pPr marL="171450" lvl="0" indent="-171450" algn="just">
              <a:spcAft>
                <a:spcPts val="600"/>
              </a:spcAft>
              <a:buClr>
                <a:srgbClr val="7F7F7F"/>
              </a:buClr>
              <a:buFont typeface="Wingdings" panose="05000000000000000000" pitchFamily="2" charset="2"/>
              <a:buChar char="§"/>
            </a:pPr>
            <a:r>
              <a:rPr lang="fr-FR" sz="1000" b="1" dirty="0"/>
              <a:t>Partenaires culturels et sportifs : </a:t>
            </a:r>
            <a:r>
              <a:rPr lang="fr-FR" sz="1000" dirty="0"/>
              <a:t>les musées locaux, l’association Handisport, le centre équestre « les chevaux d’Agnetz », l’association ACCESSI Jeux, les centres de vacances pour déficients visuels « Grillons et Cigales »…</a:t>
            </a:r>
          </a:p>
          <a:p>
            <a:pPr marL="171450" lvl="0" indent="-171450" algn="just">
              <a:spcAft>
                <a:spcPts val="600"/>
              </a:spcAft>
              <a:buClr>
                <a:srgbClr val="7F7F7F"/>
              </a:buClr>
              <a:buFont typeface="Wingdings" panose="05000000000000000000" pitchFamily="2" charset="2"/>
              <a:buChar char="§"/>
            </a:pPr>
            <a:r>
              <a:rPr lang="fr-FR" sz="1000" b="1" dirty="0"/>
              <a:t>Partenaires associatifs spécialisés </a:t>
            </a:r>
            <a:r>
              <a:rPr lang="fr-FR" sz="1000" dirty="0"/>
              <a:t>: L'AILDV (Association des instructeurs de Locomotion et des AVJistes) et la FIDEV (Fédération Insertion et Réadaptation pour déficients visuels). </a:t>
            </a:r>
          </a:p>
          <a:p>
            <a:pPr marL="171450" lvl="0" indent="-171450" algn="just">
              <a:spcAft>
                <a:spcPts val="600"/>
              </a:spcAft>
              <a:buClr>
                <a:srgbClr val="7F7F7F"/>
              </a:buClr>
              <a:buFont typeface="Wingdings" panose="05000000000000000000" pitchFamily="2" charset="2"/>
              <a:buChar char="§"/>
            </a:pPr>
            <a:endParaRPr lang="fr-FR" sz="1000" dirty="0"/>
          </a:p>
        </p:txBody>
      </p:sp>
      <p:sp>
        <p:nvSpPr>
          <p:cNvPr id="3" name="Espace réservé du numéro de diapositive 2">
            <a:extLst>
              <a:ext uri="{FF2B5EF4-FFF2-40B4-BE49-F238E27FC236}">
                <a16:creationId xmlns:a16="http://schemas.microsoft.com/office/drawing/2014/main" id="{E4FFE6CB-C84D-4986-A98C-58CD6B4C0E17}"/>
              </a:ext>
            </a:extLst>
          </p:cNvPr>
          <p:cNvSpPr>
            <a:spLocks noGrp="1"/>
          </p:cNvSpPr>
          <p:nvPr>
            <p:ph type="sldNum" sz="quarter" idx="4"/>
          </p:nvPr>
        </p:nvSpPr>
        <p:spPr/>
        <p:txBody>
          <a:bodyPr/>
          <a:lstStyle/>
          <a:p>
            <a:fld id="{783F95A4-AEF2-4187-971F-58B8102EF8C3}" type="slidenum">
              <a:rPr lang="fr-FR" smtClean="0"/>
              <a:t>34</a:t>
            </a:fld>
            <a:endParaRPr lang="fr-FR" dirty="0"/>
          </a:p>
        </p:txBody>
      </p:sp>
      <p:grpSp>
        <p:nvGrpSpPr>
          <p:cNvPr id="22" name="Groupe 21">
            <a:extLst>
              <a:ext uri="{FF2B5EF4-FFF2-40B4-BE49-F238E27FC236}">
                <a16:creationId xmlns:a16="http://schemas.microsoft.com/office/drawing/2014/main" id="{647881FA-5B63-47DE-86D1-CCF95F2B51F0}"/>
              </a:ext>
            </a:extLst>
          </p:cNvPr>
          <p:cNvGrpSpPr/>
          <p:nvPr/>
        </p:nvGrpSpPr>
        <p:grpSpPr>
          <a:xfrm>
            <a:off x="389813" y="3890850"/>
            <a:ext cx="3438000" cy="4167928"/>
            <a:chOff x="162169" y="6828359"/>
            <a:chExt cx="6359602" cy="7176725"/>
          </a:xfrm>
        </p:grpSpPr>
        <p:sp>
          <p:nvSpPr>
            <p:cNvPr id="23" name="Folded Corner 14">
              <a:extLst>
                <a:ext uri="{FF2B5EF4-FFF2-40B4-BE49-F238E27FC236}">
                  <a16:creationId xmlns:a16="http://schemas.microsoft.com/office/drawing/2014/main" id="{629E4BCE-75FD-4517-AC2B-BFA8B5B282F9}"/>
                </a:ext>
              </a:extLst>
            </p:cNvPr>
            <p:cNvSpPr/>
            <p:nvPr/>
          </p:nvSpPr>
          <p:spPr>
            <a:xfrm rot="10800000" flipH="1">
              <a:off x="162169" y="6828359"/>
              <a:ext cx="6359602" cy="7176723"/>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600" dirty="0">
                <a:solidFill>
                  <a:srgbClr val="FFFFFF"/>
                </a:solidFill>
                <a:latin typeface="Calibri"/>
              </a:endParaRPr>
            </a:p>
          </p:txBody>
        </p:sp>
        <p:sp>
          <p:nvSpPr>
            <p:cNvPr id="24" name="Rectangle 23">
              <a:extLst>
                <a:ext uri="{FF2B5EF4-FFF2-40B4-BE49-F238E27FC236}">
                  <a16:creationId xmlns:a16="http://schemas.microsoft.com/office/drawing/2014/main" id="{0DD369A5-025A-43C3-AF98-8D1270845CE9}"/>
                </a:ext>
              </a:extLst>
            </p:cNvPr>
            <p:cNvSpPr/>
            <p:nvPr/>
          </p:nvSpPr>
          <p:spPr>
            <a:xfrm>
              <a:off x="368157" y="6939266"/>
              <a:ext cx="6153612" cy="7065818"/>
            </a:xfrm>
            <a:prstGeom prst="rect">
              <a:avLst/>
            </a:prstGeom>
          </p:spPr>
          <p:txBody>
            <a:bodyPr wrap="square" numCol="1" spcCol="360000">
              <a:noAutofit/>
            </a:bodyPr>
            <a:lstStyle/>
            <a:p>
              <a:pPr>
                <a:spcAft>
                  <a:spcPts val="600"/>
                </a:spcAft>
              </a:pPr>
              <a:r>
                <a:rPr lang="fr-FR" sz="1000" b="1" dirty="0">
                  <a:solidFill>
                    <a:schemeClr val="bg1">
                      <a:lumMod val="50000"/>
                    </a:schemeClr>
                  </a:solidFill>
                </a:rPr>
                <a:t>Orientations 2021-2025 : </a:t>
              </a:r>
            </a:p>
            <a:p>
              <a:pPr algn="just">
                <a:spcAft>
                  <a:spcPts val="300"/>
                </a:spcAft>
                <a:buClr>
                  <a:srgbClr val="7F7F7F"/>
                </a:buClr>
              </a:pPr>
              <a:r>
                <a:rPr lang="fr-FR" sz="1000" dirty="0">
                  <a:solidFill>
                    <a:schemeClr val="bg1">
                      <a:lumMod val="50000"/>
                    </a:schemeClr>
                  </a:solidFill>
                </a:rPr>
                <a:t>Accompagnements coordonnés :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Identifier dans les PIA les partenaires extérieurs au SAIDV concourant à la réalisation du projet global du jeune</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Mobiliser, en lien avec les familles et/ou les jeunes, les partenaires en amont de la construction du PIA et lors de son évaluation à mi-parcours pour veiller à la cohérence des actions envisagées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Evaluer chaque année avec les familles et/ou les jeunes les impacts de cette coordination sur la qualité globale des prises en charge</a:t>
              </a:r>
            </a:p>
            <a:p>
              <a:pPr algn="just">
                <a:spcAft>
                  <a:spcPts val="300"/>
                </a:spcAft>
                <a:buClr>
                  <a:srgbClr val="7F7F7F"/>
                </a:buClr>
              </a:pPr>
              <a:r>
                <a:rPr lang="fr-FR" sz="1000" dirty="0">
                  <a:solidFill>
                    <a:schemeClr val="bg1">
                      <a:lumMod val="50000"/>
                    </a:schemeClr>
                  </a:solidFill>
                </a:rPr>
                <a:t>Développement et diversification des partenariats (prise en charge de pluri-handicaps) : </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Etablir un bilan de l'ensemble des partenaires actuels du SAIDV (catégorie, effectivité du partenariat, formalisation du partenariat, etc.)</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Identifier les partenariats à renforcer pour garantir des accompagnements adaptés aux besoins de chacun des jeunes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Formaliser les partenariats significatifs dans des conventions périodiquement évaluées et ajustées</a:t>
              </a:r>
            </a:p>
            <a:p>
              <a:pPr marL="171450" indent="-171450" algn="just">
                <a:spcAft>
                  <a:spcPts val="300"/>
                </a:spcAft>
                <a:buClr>
                  <a:srgbClr val="7F7F7F"/>
                </a:buClr>
                <a:buFont typeface="Arial" panose="020B0604020202020204" pitchFamily="34" charset="0"/>
                <a:buChar char="•"/>
              </a:pPr>
              <a:r>
                <a:rPr lang="fr-FR" sz="1000" dirty="0">
                  <a:solidFill>
                    <a:schemeClr val="bg1">
                      <a:lumMod val="50000"/>
                    </a:schemeClr>
                  </a:solidFill>
                </a:rPr>
                <a:t>Rechercher les mutualisations de moyens, de compétences  avec le SIAM</a:t>
              </a:r>
            </a:p>
          </p:txBody>
        </p:sp>
      </p:grpSp>
      <p:sp>
        <p:nvSpPr>
          <p:cNvPr id="25" name="ZoneTexte 24">
            <a:extLst>
              <a:ext uri="{FF2B5EF4-FFF2-40B4-BE49-F238E27FC236}">
                <a16:creationId xmlns:a16="http://schemas.microsoft.com/office/drawing/2014/main" id="{3C3DD478-60DB-45C5-A519-6A67E1C5E4C3}"/>
              </a:ext>
            </a:extLst>
          </p:cNvPr>
          <p:cNvSpPr txBox="1">
            <a:spLocks/>
          </p:cNvSpPr>
          <p:nvPr/>
        </p:nvSpPr>
        <p:spPr>
          <a:xfrm>
            <a:off x="1025360" y="120628"/>
            <a:ext cx="6341409" cy="1088572"/>
          </a:xfrm>
          <a:prstGeom prst="rect">
            <a:avLst/>
          </a:prstGeom>
          <a:noFill/>
        </p:spPr>
        <p:txBody>
          <a:bodyPr wrap="square" rtlCol="0" anchor="ctr">
            <a:noAutofit/>
          </a:bodyPr>
          <a:lstStyle/>
          <a:p>
            <a:r>
              <a:rPr lang="fr-FR" sz="2400" b="1" dirty="0">
                <a:solidFill>
                  <a:schemeClr val="bg1">
                    <a:lumMod val="50000"/>
                  </a:schemeClr>
                </a:solidFill>
                <a:latin typeface="Arial" panose="020B0604020202020204" pitchFamily="34" charset="0"/>
                <a:cs typeface="Arial" panose="020B0604020202020204" pitchFamily="34" charset="0"/>
              </a:rPr>
              <a:t>L’organisation interne</a:t>
            </a:r>
          </a:p>
          <a:p>
            <a:r>
              <a:rPr lang="fr-FR" sz="2400" b="1" dirty="0">
                <a:solidFill>
                  <a:schemeClr val="bg1">
                    <a:lumMod val="50000"/>
                  </a:schemeClr>
                </a:solidFill>
                <a:latin typeface="Arial" panose="020B0604020202020204" pitchFamily="34" charset="0"/>
                <a:cs typeface="Arial" panose="020B0604020202020204" pitchFamily="34" charset="0"/>
              </a:rPr>
              <a:t>et le fonctionnement institutionnel</a:t>
            </a:r>
          </a:p>
        </p:txBody>
      </p:sp>
      <p:sp>
        <p:nvSpPr>
          <p:cNvPr id="26" name="Rectangle : avec coin arrondi et coin rogné en haut 25">
            <a:extLst>
              <a:ext uri="{FF2B5EF4-FFF2-40B4-BE49-F238E27FC236}">
                <a16:creationId xmlns:a16="http://schemas.microsoft.com/office/drawing/2014/main" id="{D923DCE4-78FD-4A7C-9DA5-266A5E44ADD9}"/>
              </a:ext>
            </a:extLst>
          </p:cNvPr>
          <p:cNvSpPr/>
          <p:nvPr/>
        </p:nvSpPr>
        <p:spPr>
          <a:xfrm rot="5400000">
            <a:off x="138214" y="252458"/>
            <a:ext cx="947379" cy="837994"/>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4</a:t>
            </a:r>
          </a:p>
        </p:txBody>
      </p:sp>
    </p:spTree>
    <p:extLst>
      <p:ext uri="{BB962C8B-B14F-4D97-AF65-F5344CB8AC3E}">
        <p14:creationId xmlns:p14="http://schemas.microsoft.com/office/powerpoint/2010/main" val="1424024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7559674" cy="10691813"/>
          </a:xfrm>
          <a:prstGeom prst="rect">
            <a:avLst/>
          </a:prstGeom>
          <a:solidFill>
            <a:srgbClr val="9F3182"/>
          </a:solidFill>
          <a:ln>
            <a:solidFill>
              <a:srgbClr val="CD5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p:cNvCxnSpPr>
            <a:cxnSpLocks/>
            <a:stCxn id="5" idx="1"/>
            <a:endCxn id="5" idx="3"/>
          </p:cNvCxnSpPr>
          <p:nvPr/>
        </p:nvCxnSpPr>
        <p:spPr>
          <a:xfrm>
            <a:off x="1" y="5345907"/>
            <a:ext cx="75596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llipse 1"/>
          <p:cNvSpPr>
            <a:spLocks noChangeAspect="1"/>
          </p:cNvSpPr>
          <p:nvPr/>
        </p:nvSpPr>
        <p:spPr>
          <a:xfrm>
            <a:off x="1916837" y="3483239"/>
            <a:ext cx="3726000" cy="3725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1781837" y="3353627"/>
            <a:ext cx="3996000" cy="399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54043EE0-937D-4665-88F4-772C9B1CF2C6}"/>
              </a:ext>
            </a:extLst>
          </p:cNvPr>
          <p:cNvSpPr txBox="1"/>
          <p:nvPr/>
        </p:nvSpPr>
        <p:spPr>
          <a:xfrm>
            <a:off x="1916837" y="4437964"/>
            <a:ext cx="3726001" cy="1815882"/>
          </a:xfrm>
          <a:prstGeom prst="rect">
            <a:avLst/>
          </a:prstGeom>
          <a:noFill/>
        </p:spPr>
        <p:txBody>
          <a:bodyPr wrap="square" rtlCol="0">
            <a:spAutoFit/>
          </a:bodyPr>
          <a:lstStyle/>
          <a:p>
            <a:pPr algn="ctr"/>
            <a:r>
              <a:rPr lang="fr-FR" sz="2800" b="1" dirty="0">
                <a:solidFill>
                  <a:schemeClr val="bg1">
                    <a:lumMod val="50000"/>
                  </a:schemeClr>
                </a:solidFill>
                <a:latin typeface="Arial" panose="020B0604020202020204" pitchFamily="34" charset="0"/>
                <a:cs typeface="Arial" panose="020B0604020202020204" pitchFamily="34" charset="0"/>
              </a:rPr>
              <a:t>DÉCLINAISON OPÉRATIONNELLE ET SUIVI DU PROJET</a:t>
            </a:r>
          </a:p>
        </p:txBody>
      </p:sp>
      <p:sp>
        <p:nvSpPr>
          <p:cNvPr id="3" name="Espace réservé du numéro de diapositive 2">
            <a:extLst>
              <a:ext uri="{FF2B5EF4-FFF2-40B4-BE49-F238E27FC236}">
                <a16:creationId xmlns:a16="http://schemas.microsoft.com/office/drawing/2014/main" id="{1F682CA4-15FD-443C-B716-82913D677960}"/>
              </a:ext>
            </a:extLst>
          </p:cNvPr>
          <p:cNvSpPr>
            <a:spLocks noGrp="1"/>
          </p:cNvSpPr>
          <p:nvPr>
            <p:ph type="sldNum" sz="quarter" idx="4"/>
          </p:nvPr>
        </p:nvSpPr>
        <p:spPr/>
        <p:txBody>
          <a:bodyPr/>
          <a:lstStyle/>
          <a:p>
            <a:fld id="{783F95A4-AEF2-4187-971F-58B8102EF8C3}" type="slidenum">
              <a:rPr lang="fr-FR" smtClean="0"/>
              <a:t>35</a:t>
            </a:fld>
            <a:endParaRPr lang="fr-FR" dirty="0"/>
          </a:p>
        </p:txBody>
      </p:sp>
    </p:spTree>
    <p:extLst>
      <p:ext uri="{BB962C8B-B14F-4D97-AF65-F5344CB8AC3E}">
        <p14:creationId xmlns:p14="http://schemas.microsoft.com/office/powerpoint/2010/main" val="523176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195B3E-600B-451D-AB87-99EF25CB912D}"/>
              </a:ext>
            </a:extLst>
          </p:cNvPr>
          <p:cNvSpPr txBox="1">
            <a:spLocks/>
          </p:cNvSpPr>
          <p:nvPr/>
        </p:nvSpPr>
        <p:spPr>
          <a:xfrm>
            <a:off x="1047978" y="108391"/>
            <a:ext cx="6484606" cy="1088572"/>
          </a:xfrm>
          <a:prstGeom prst="rect">
            <a:avLst/>
          </a:prstGeom>
          <a:noFill/>
        </p:spPr>
        <p:txBody>
          <a:bodyPr wrap="square" rtlCol="0" anchor="ctr">
            <a:noAutofit/>
          </a:bodyPr>
          <a:lstStyle/>
          <a:p>
            <a:r>
              <a:rPr lang="fr-FR" sz="3022" b="1" dirty="0">
                <a:solidFill>
                  <a:srgbClr val="9F3182"/>
                </a:solidFill>
                <a:latin typeface="Arial" panose="020B0604020202020204" pitchFamily="34" charset="0"/>
                <a:cs typeface="Arial" panose="020B0604020202020204" pitchFamily="34" charset="0"/>
              </a:rPr>
              <a:t>Déclinaison opérationnelle et suivi du projet</a:t>
            </a:r>
          </a:p>
        </p:txBody>
      </p:sp>
      <p:sp>
        <p:nvSpPr>
          <p:cNvPr id="9" name="Rectangle : avec coin arrondi et coin rogné en haut 8">
            <a:extLst>
              <a:ext uri="{FF2B5EF4-FFF2-40B4-BE49-F238E27FC236}">
                <a16:creationId xmlns:a16="http://schemas.microsoft.com/office/drawing/2014/main" id="{72A82F6E-B27B-4C0A-9FF4-FA4FFECE8AFA}"/>
              </a:ext>
            </a:extLst>
          </p:cNvPr>
          <p:cNvSpPr/>
          <p:nvPr/>
        </p:nvSpPr>
        <p:spPr>
          <a:xfrm rot="5400000">
            <a:off x="187969" y="205101"/>
            <a:ext cx="882029" cy="837989"/>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5</a:t>
            </a:r>
          </a:p>
        </p:txBody>
      </p:sp>
      <p:sp>
        <p:nvSpPr>
          <p:cNvPr id="13" name="Rectangle 12">
            <a:extLst>
              <a:ext uri="{FF2B5EF4-FFF2-40B4-BE49-F238E27FC236}">
                <a16:creationId xmlns:a16="http://schemas.microsoft.com/office/drawing/2014/main" id="{40FA5798-ADB5-45D4-ABC7-D588A1551ACB}"/>
              </a:ext>
            </a:extLst>
          </p:cNvPr>
          <p:cNvSpPr/>
          <p:nvPr/>
        </p:nvSpPr>
        <p:spPr>
          <a:xfrm>
            <a:off x="382508" y="1503432"/>
            <a:ext cx="6944616" cy="8097912"/>
          </a:xfrm>
          <a:prstGeom prst="rect">
            <a:avLst/>
          </a:prstGeom>
        </p:spPr>
        <p:txBody>
          <a:bodyPr wrap="square" numCol="1" spcCol="360000">
            <a:noAutofit/>
          </a:bodyPr>
          <a:lstStyle/>
          <a:p>
            <a:pPr lvl="0">
              <a:spcBef>
                <a:spcPts val="300"/>
              </a:spcBef>
              <a:spcAft>
                <a:spcPts val="300"/>
              </a:spcAft>
            </a:pPr>
            <a:r>
              <a:rPr lang="fr-FR" sz="1600" dirty="0">
                <a:solidFill>
                  <a:srgbClr val="E7E6E6">
                    <a:lumMod val="50000"/>
                  </a:srgbClr>
                </a:solidFill>
              </a:rPr>
              <a:t>	La mise en œuvre et le suivi projet d’établissement</a:t>
            </a: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D3C519B3-5062-46C3-A925-8931C8619860}"/>
              </a:ext>
            </a:extLst>
          </p:cNvPr>
          <p:cNvSpPr txBox="1"/>
          <p:nvPr/>
        </p:nvSpPr>
        <p:spPr>
          <a:xfrm>
            <a:off x="1206430" y="1035986"/>
            <a:ext cx="4247638" cy="338554"/>
          </a:xfrm>
          <a:prstGeom prst="rect">
            <a:avLst/>
          </a:prstGeom>
          <a:noFill/>
        </p:spPr>
        <p:txBody>
          <a:bodyPr wrap="none" rtlCol="0">
            <a:spAutoFit/>
          </a:bodyPr>
          <a:lstStyle/>
          <a:p>
            <a:r>
              <a:rPr lang="fr-FR" sz="1600" b="1" kern="0" dirty="0">
                <a:solidFill>
                  <a:srgbClr val="9F3182"/>
                </a:solidFill>
              </a:rPr>
              <a:t>5.1. </a:t>
            </a:r>
            <a:r>
              <a:rPr lang="fr-FR" sz="1600" b="1" i="1" u="sng" dirty="0">
                <a:solidFill>
                  <a:srgbClr val="9F3182"/>
                </a:solidFill>
              </a:rPr>
              <a:t>La mise en œuvre du projet d’établissement</a:t>
            </a:r>
          </a:p>
        </p:txBody>
      </p:sp>
      <p:sp>
        <p:nvSpPr>
          <p:cNvPr id="21" name="Ellipse 20">
            <a:extLst>
              <a:ext uri="{FF2B5EF4-FFF2-40B4-BE49-F238E27FC236}">
                <a16:creationId xmlns:a16="http://schemas.microsoft.com/office/drawing/2014/main" id="{3BE23E86-A242-4CA1-9CE2-45A2A8D891CA}"/>
              </a:ext>
            </a:extLst>
          </p:cNvPr>
          <p:cNvSpPr>
            <a:spLocks noChangeAspect="1"/>
          </p:cNvSpPr>
          <p:nvPr/>
        </p:nvSpPr>
        <p:spPr>
          <a:xfrm>
            <a:off x="382508" y="1486677"/>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a:extLst>
              <a:ext uri="{FF2B5EF4-FFF2-40B4-BE49-F238E27FC236}">
                <a16:creationId xmlns:a16="http://schemas.microsoft.com/office/drawing/2014/main" id="{A83C7094-E815-42CC-BF1B-E7E52CC41E59}"/>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5504" y="1553263"/>
            <a:ext cx="286961" cy="286961"/>
          </a:xfrm>
          <a:prstGeom prst="rect">
            <a:avLst/>
          </a:prstGeom>
        </p:spPr>
      </p:pic>
      <p:sp>
        <p:nvSpPr>
          <p:cNvPr id="2" name="Espace réservé du numéro de diapositive 1">
            <a:extLst>
              <a:ext uri="{FF2B5EF4-FFF2-40B4-BE49-F238E27FC236}">
                <a16:creationId xmlns:a16="http://schemas.microsoft.com/office/drawing/2014/main" id="{BF8DDB93-F8CD-415F-8B21-60F0FCBCF58A}"/>
              </a:ext>
            </a:extLst>
          </p:cNvPr>
          <p:cNvSpPr>
            <a:spLocks noGrp="1"/>
          </p:cNvSpPr>
          <p:nvPr>
            <p:ph type="sldNum" sz="quarter" idx="4"/>
          </p:nvPr>
        </p:nvSpPr>
        <p:spPr/>
        <p:txBody>
          <a:bodyPr/>
          <a:lstStyle/>
          <a:p>
            <a:fld id="{783F95A4-AEF2-4187-971F-58B8102EF8C3}" type="slidenum">
              <a:rPr lang="fr-FR" smtClean="0"/>
              <a:t>36</a:t>
            </a:fld>
            <a:endParaRPr lang="fr-FR" dirty="0"/>
          </a:p>
        </p:txBody>
      </p:sp>
      <p:sp>
        <p:nvSpPr>
          <p:cNvPr id="3" name="Rectangle 2"/>
          <p:cNvSpPr/>
          <p:nvPr/>
        </p:nvSpPr>
        <p:spPr>
          <a:xfrm>
            <a:off x="430324" y="2137888"/>
            <a:ext cx="6771764" cy="5863144"/>
          </a:xfrm>
          <a:prstGeom prst="rect">
            <a:avLst/>
          </a:prstGeom>
        </p:spPr>
        <p:txBody>
          <a:bodyPr wrap="square">
            <a:spAutoFit/>
          </a:bodyPr>
          <a:lstStyle/>
          <a:p>
            <a:pPr algn="just">
              <a:spcBef>
                <a:spcPts val="300"/>
              </a:spcBef>
              <a:spcAft>
                <a:spcPts val="600"/>
              </a:spcAft>
            </a:pPr>
            <a:r>
              <a:rPr lang="fr-FR" sz="1200" b="1" i="1" dirty="0">
                <a:solidFill>
                  <a:srgbClr val="9F3182"/>
                </a:solidFill>
                <a:latin typeface="Calibri" panose="020F0502020204030204" pitchFamily="34" charset="0"/>
                <a:cs typeface="Times New Roman" panose="02020603050405020304" pitchFamily="18" charset="0"/>
              </a:rPr>
              <a:t>Modalités de diffusion</a:t>
            </a:r>
            <a:endParaRPr lang="fr-FR" sz="1200" dirty="0">
              <a:solidFill>
                <a:srgbClr val="9F3182"/>
              </a:solidFill>
              <a:latin typeface="Calibri" panose="020F0502020204030204" pitchFamily="34" charset="0"/>
              <a:cs typeface="Times New Roman" panose="02020603050405020304" pitchFamily="18" charset="0"/>
            </a:endParaRPr>
          </a:p>
          <a:p>
            <a:pPr algn="just">
              <a:spcBef>
                <a:spcPts val="300"/>
              </a:spcBef>
              <a:spcAft>
                <a:spcPts val="600"/>
              </a:spcAft>
            </a:pPr>
            <a:r>
              <a:rPr lang="fr-FR" sz="1200" dirty="0">
                <a:latin typeface="Calibri" panose="020F0502020204030204" pitchFamily="34" charset="0"/>
                <a:cs typeface="Times New Roman" panose="02020603050405020304" pitchFamily="18" charset="0"/>
              </a:rPr>
              <a:t>Le projet d’établissement du Service d’Aide à l’Inclusion des enfants et adolescents Déficients Visuels a été présenté pour consultation  en </a:t>
            </a:r>
            <a:r>
              <a:rPr lang="fr-FR" sz="1200" b="1" dirty="0">
                <a:latin typeface="Calibri" panose="020F0502020204030204" pitchFamily="34" charset="0"/>
                <a:cs typeface="Times New Roman" panose="02020603050405020304" pitchFamily="18" charset="0"/>
              </a:rPr>
              <a:t>CSE du Pôle Sensoriel le 26/03/21.</a:t>
            </a:r>
          </a:p>
          <a:p>
            <a:pPr algn="just">
              <a:spcBef>
                <a:spcPts val="300"/>
              </a:spcBef>
              <a:spcAft>
                <a:spcPts val="600"/>
              </a:spcAft>
            </a:pPr>
            <a:r>
              <a:rPr lang="fr-FR" sz="1200" dirty="0">
                <a:latin typeface="Calibri" panose="020F0502020204030204" pitchFamily="34" charset="0"/>
                <a:cs typeface="Times New Roman" panose="02020603050405020304" pitchFamily="18" charset="0"/>
              </a:rPr>
              <a:t>Les élus du </a:t>
            </a:r>
            <a:r>
              <a:rPr lang="fr-FR" sz="1200" b="1" dirty="0">
                <a:latin typeface="Calibri" panose="020F0502020204030204" pitchFamily="34" charset="0"/>
                <a:cs typeface="Times New Roman" panose="02020603050405020304" pitchFamily="18" charset="0"/>
              </a:rPr>
              <a:t>Conseil d’administration </a:t>
            </a:r>
            <a:r>
              <a:rPr lang="fr-FR" sz="1200" dirty="0">
                <a:latin typeface="Calibri" panose="020F0502020204030204" pitchFamily="34" charset="0"/>
                <a:cs typeface="Times New Roman" panose="02020603050405020304" pitchFamily="18" charset="0"/>
              </a:rPr>
              <a:t>de l’association </a:t>
            </a:r>
            <a:r>
              <a:rPr lang="fr-FR" sz="1200" i="1" dirty="0">
                <a:latin typeface="Calibri" panose="020F0502020204030204" pitchFamily="34" charset="0"/>
                <a:cs typeface="Times New Roman" panose="02020603050405020304" pitchFamily="18" charset="0"/>
              </a:rPr>
              <a:t>Les PEP Grand Oise ont donné </a:t>
            </a:r>
            <a:r>
              <a:rPr lang="fr-FR" sz="1200" b="1" i="1" dirty="0">
                <a:latin typeface="Calibri" panose="020F0502020204030204" pitchFamily="34" charset="0"/>
                <a:cs typeface="Times New Roman" panose="02020603050405020304" pitchFamily="18" charset="0"/>
              </a:rPr>
              <a:t>un avis favorable le 21/04/21.</a:t>
            </a:r>
          </a:p>
          <a:p>
            <a:pPr algn="just">
              <a:spcBef>
                <a:spcPts val="300"/>
              </a:spcBef>
              <a:spcAft>
                <a:spcPts val="600"/>
              </a:spcAft>
            </a:pPr>
            <a:r>
              <a:rPr lang="fr-FR" sz="1200" dirty="0">
                <a:latin typeface="Calibri" panose="020F0502020204030204" pitchFamily="34" charset="0"/>
                <a:cs typeface="Times New Roman" panose="02020603050405020304" pitchFamily="18" charset="0"/>
              </a:rPr>
              <a:t>Le document a été diffusé à l’ensemble des professionnels et partenaires, par différents biais (réunions de présentation, mise à disposition du document, diffusion du projet aux principaux partenaires, etc.). </a:t>
            </a:r>
          </a:p>
          <a:p>
            <a:pPr algn="just">
              <a:spcBef>
                <a:spcPts val="300"/>
              </a:spcBef>
              <a:spcAft>
                <a:spcPts val="600"/>
              </a:spcAft>
            </a:pPr>
            <a:r>
              <a:rPr lang="fr-FR" sz="1200" b="1" i="1" dirty="0">
                <a:solidFill>
                  <a:srgbClr val="9F3182"/>
                </a:solidFill>
                <a:latin typeface="Calibri" panose="020F0502020204030204" pitchFamily="34" charset="0"/>
                <a:cs typeface="Times New Roman" panose="02020603050405020304" pitchFamily="18" charset="0"/>
              </a:rPr>
              <a:t>Déclinaison du projet d’établissement dans les projets personnalisés d’accompagnement</a:t>
            </a:r>
            <a:endParaRPr lang="fr-FR" sz="1200" dirty="0">
              <a:solidFill>
                <a:srgbClr val="9F3182"/>
              </a:solidFill>
              <a:latin typeface="Calibri" panose="020F0502020204030204" pitchFamily="34" charset="0"/>
              <a:cs typeface="Times New Roman" panose="02020603050405020304" pitchFamily="18" charset="0"/>
            </a:endParaRPr>
          </a:p>
          <a:p>
            <a:pPr algn="just">
              <a:spcBef>
                <a:spcPts val="300"/>
              </a:spcBef>
              <a:spcAft>
                <a:spcPts val="600"/>
              </a:spcAft>
            </a:pPr>
            <a:r>
              <a:rPr lang="fr-FR" sz="1200" dirty="0">
                <a:latin typeface="Calibri" panose="020F0502020204030204" pitchFamily="34" charset="0"/>
                <a:cs typeface="Times New Roman" panose="02020603050405020304" pitchFamily="18" charset="0"/>
              </a:rPr>
              <a:t>La direction du Pôle Sensoriel et le responsable du SAIDV sont garants de la déclinaison des objectifs de ce projet d’établissement au niveau des projets de service et des projets individualisés de chaque enfant.</a:t>
            </a:r>
          </a:p>
          <a:p>
            <a:pPr algn="just">
              <a:spcBef>
                <a:spcPts val="300"/>
              </a:spcBef>
              <a:spcAft>
                <a:spcPts val="600"/>
              </a:spcAft>
            </a:pPr>
            <a:r>
              <a:rPr lang="fr-FR" sz="1200" b="1" i="1" dirty="0">
                <a:solidFill>
                  <a:srgbClr val="9F3182"/>
                </a:solidFill>
                <a:latin typeface="Calibri" panose="020F0502020204030204" pitchFamily="34" charset="0"/>
                <a:cs typeface="Times New Roman" panose="02020603050405020304" pitchFamily="18" charset="0"/>
              </a:rPr>
              <a:t>Modalités de suivi et mise en œuvre du projet d’établissement</a:t>
            </a:r>
            <a:endParaRPr lang="fr-FR" sz="1200" dirty="0">
              <a:solidFill>
                <a:srgbClr val="9F3182"/>
              </a:solidFill>
              <a:latin typeface="Calibri" panose="020F0502020204030204" pitchFamily="34" charset="0"/>
              <a:cs typeface="Times New Roman" panose="02020603050405020304" pitchFamily="18" charset="0"/>
            </a:endParaRPr>
          </a:p>
          <a:p>
            <a:pPr algn="just">
              <a:spcAft>
                <a:spcPts val="600"/>
              </a:spcAft>
            </a:pPr>
            <a:r>
              <a:rPr lang="fr-FR" sz="1200" dirty="0">
                <a:latin typeface="Calibri" panose="020F0502020204030204" pitchFamily="34" charset="0"/>
                <a:cs typeface="Times New Roman" panose="02020603050405020304" pitchFamily="18" charset="0"/>
              </a:rPr>
              <a:t>Un Comité de suivi, appelé « Collectif Projet Etablissement » est mis en place pour assurer le suivi et la mise en œuvre du projet d’établissement. </a:t>
            </a:r>
          </a:p>
          <a:p>
            <a:pPr algn="just">
              <a:spcAft>
                <a:spcPts val="600"/>
              </a:spcAft>
            </a:pPr>
            <a:r>
              <a:rPr lang="fr-FR" sz="1200" dirty="0">
                <a:latin typeface="Calibri" panose="020F0502020204030204" pitchFamily="34" charset="0"/>
                <a:cs typeface="Times New Roman" panose="02020603050405020304" pitchFamily="18" charset="0"/>
              </a:rPr>
              <a:t>Il est composé du Directeur de Pôle, du responsable du SAIDV, d’un élu du CA, du président du CVS ou son représentant, et de 5 professionnels représentant l’ensemble des missions.  </a:t>
            </a:r>
          </a:p>
          <a:p>
            <a:pPr algn="just">
              <a:spcAft>
                <a:spcPts val="600"/>
              </a:spcAft>
            </a:pPr>
            <a:r>
              <a:rPr lang="fr-FR" sz="1200" dirty="0">
                <a:latin typeface="Calibri" panose="020F0502020204030204" pitchFamily="34" charset="0"/>
                <a:cs typeface="Times New Roman" panose="02020603050405020304" pitchFamily="18" charset="0"/>
              </a:rPr>
              <a:t>Il se réunira 2 fois par an afin d’évaluer la mise en œuvre des actions du plan d’actions et le réajuster si besoin. </a:t>
            </a:r>
          </a:p>
          <a:p>
            <a:pPr algn="just">
              <a:spcAft>
                <a:spcPts val="600"/>
              </a:spcAft>
            </a:pPr>
            <a:r>
              <a:rPr lang="fr-FR" sz="1200" dirty="0">
                <a:latin typeface="Calibri" panose="020F0502020204030204" pitchFamily="34" charset="0"/>
                <a:cs typeface="Times New Roman" panose="02020603050405020304" pitchFamily="18" charset="0"/>
              </a:rPr>
              <a:t>Les comptes rendus de ces rencontres seront diffusés à l’ensemble des professionnels. Une synthèse des travaux figurera dans le rapport annuel d’activité du Service d’Aide à l’Inclusion des enfants et adolescents Déficients Visuels.</a:t>
            </a:r>
          </a:p>
          <a:p>
            <a:pPr algn="just">
              <a:spcAft>
                <a:spcPts val="600"/>
              </a:spcAft>
            </a:pPr>
            <a:r>
              <a:rPr lang="fr-FR" sz="1200" dirty="0">
                <a:latin typeface="Calibri" panose="020F0502020204030204" pitchFamily="34" charset="0"/>
                <a:cs typeface="Times New Roman" panose="02020603050405020304" pitchFamily="18" charset="0"/>
              </a:rPr>
              <a:t>Les indicateurs du CPOM à venir serviront de support au PE. D’autres pourront être créés selon les besoins.</a:t>
            </a:r>
          </a:p>
          <a:p>
            <a:pPr algn="just">
              <a:spcAft>
                <a:spcPts val="600"/>
              </a:spcAft>
            </a:pPr>
            <a:r>
              <a:rPr lang="fr-FR" sz="1200" dirty="0">
                <a:latin typeface="Calibri" panose="020F0502020204030204" pitchFamily="34" charset="0"/>
                <a:cs typeface="Times New Roman" panose="02020603050405020304" pitchFamily="18" charset="0"/>
              </a:rPr>
              <a:t>Un bilan annuel d’indicateurs définis dans le CPOM sera communiqué à l’ARS  cadre et constituera un rapport d’étape du projet d’établissement.</a:t>
            </a:r>
          </a:p>
        </p:txBody>
      </p:sp>
      <p:cxnSp>
        <p:nvCxnSpPr>
          <p:cNvPr id="5" name="Connecteur droit 4">
            <a:extLst>
              <a:ext uri="{FF2B5EF4-FFF2-40B4-BE49-F238E27FC236}">
                <a16:creationId xmlns:a16="http://schemas.microsoft.com/office/drawing/2014/main" id="{132B7971-5C51-4FA5-B5B4-4386CCD37C82}"/>
              </a:ext>
            </a:extLst>
          </p:cNvPr>
          <p:cNvCxnSpPr/>
          <p:nvPr/>
        </p:nvCxnSpPr>
        <p:spPr>
          <a:xfrm>
            <a:off x="382508" y="2019300"/>
            <a:ext cx="6455653" cy="0"/>
          </a:xfrm>
          <a:prstGeom prst="line">
            <a:avLst/>
          </a:prstGeom>
          <a:ln w="12700">
            <a:solidFill>
              <a:srgbClr val="9F3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991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C195B3E-600B-451D-AB87-99EF25CB912D}"/>
              </a:ext>
            </a:extLst>
          </p:cNvPr>
          <p:cNvSpPr txBox="1">
            <a:spLocks/>
          </p:cNvSpPr>
          <p:nvPr/>
        </p:nvSpPr>
        <p:spPr>
          <a:xfrm>
            <a:off x="1021902" y="107166"/>
            <a:ext cx="6484606" cy="1088572"/>
          </a:xfrm>
          <a:prstGeom prst="rect">
            <a:avLst/>
          </a:prstGeom>
          <a:noFill/>
        </p:spPr>
        <p:txBody>
          <a:bodyPr wrap="square" rtlCol="0" anchor="ctr">
            <a:noAutofit/>
          </a:bodyPr>
          <a:lstStyle/>
          <a:p>
            <a:r>
              <a:rPr lang="fr-FR" sz="3022" b="1" dirty="0">
                <a:solidFill>
                  <a:srgbClr val="9F3182"/>
                </a:solidFill>
                <a:latin typeface="Arial" panose="020B0604020202020204" pitchFamily="34" charset="0"/>
                <a:cs typeface="Arial" panose="020B0604020202020204" pitchFamily="34" charset="0"/>
              </a:rPr>
              <a:t>Déclinaison opérationnelle et suivi du projet</a:t>
            </a:r>
          </a:p>
        </p:txBody>
      </p:sp>
      <p:sp>
        <p:nvSpPr>
          <p:cNvPr id="9" name="Rectangle : avec coin arrondi et coin rogné en haut 8">
            <a:extLst>
              <a:ext uri="{FF2B5EF4-FFF2-40B4-BE49-F238E27FC236}">
                <a16:creationId xmlns:a16="http://schemas.microsoft.com/office/drawing/2014/main" id="{72A82F6E-B27B-4C0A-9FF4-FA4FFECE8AFA}"/>
              </a:ext>
            </a:extLst>
          </p:cNvPr>
          <p:cNvSpPr/>
          <p:nvPr/>
        </p:nvSpPr>
        <p:spPr>
          <a:xfrm rot="5400000">
            <a:off x="163775" y="245904"/>
            <a:ext cx="882029" cy="837989"/>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5</a:t>
            </a:r>
          </a:p>
        </p:txBody>
      </p:sp>
      <p:sp>
        <p:nvSpPr>
          <p:cNvPr id="13" name="Rectangle 12">
            <a:extLst>
              <a:ext uri="{FF2B5EF4-FFF2-40B4-BE49-F238E27FC236}">
                <a16:creationId xmlns:a16="http://schemas.microsoft.com/office/drawing/2014/main" id="{40FA5798-ADB5-45D4-ABC7-D588A1551ACB}"/>
              </a:ext>
            </a:extLst>
          </p:cNvPr>
          <p:cNvSpPr/>
          <p:nvPr/>
        </p:nvSpPr>
        <p:spPr>
          <a:xfrm>
            <a:off x="382508" y="1503431"/>
            <a:ext cx="6944616" cy="8406297"/>
          </a:xfrm>
          <a:prstGeom prst="rect">
            <a:avLst/>
          </a:prstGeom>
        </p:spPr>
        <p:txBody>
          <a:bodyPr wrap="square" numCol="2" spcCol="360000">
            <a:noAutofit/>
          </a:bodyPr>
          <a:lstStyle/>
          <a:p>
            <a:pPr algn="just">
              <a:spcAft>
                <a:spcPts val="600"/>
              </a:spcAft>
            </a:pPr>
            <a:r>
              <a:rPr lang="fr-FR" sz="1000" dirty="0">
                <a:latin typeface="Calibri" panose="020F0502020204030204" pitchFamily="34" charset="0"/>
                <a:cs typeface="Times New Roman" panose="02020603050405020304" pitchFamily="18" charset="0"/>
              </a:rPr>
              <a:t>Le plan d’actions du projet d’établissement du SAIDV a pour objectif </a:t>
            </a:r>
            <a:r>
              <a:rPr lang="fr-FR" sz="1000" b="1" dirty="0">
                <a:latin typeface="Calibri" panose="020F0502020204030204" pitchFamily="34" charset="0"/>
                <a:cs typeface="Times New Roman" panose="02020603050405020304" pitchFamily="18" charset="0"/>
              </a:rPr>
              <a:t>de faciliter le pilotage de la démarche d’amélioration continue de la qualité. </a:t>
            </a:r>
            <a:r>
              <a:rPr lang="fr-FR" sz="1000" dirty="0">
                <a:latin typeface="Calibri" panose="020F0502020204030204" pitchFamily="34" charset="0"/>
                <a:cs typeface="Times New Roman" panose="02020603050405020304" pitchFamily="18" charset="0"/>
              </a:rPr>
              <a:t>Il s’inscrit dans la continuité des résultats des évaluations internes et externes et des travaux des groupes de travail. </a:t>
            </a:r>
          </a:p>
          <a:p>
            <a:pPr algn="just">
              <a:spcAft>
                <a:spcPts val="600"/>
              </a:spcAft>
            </a:pPr>
            <a:r>
              <a:rPr lang="fr-FR" sz="1000" dirty="0">
                <a:latin typeface="Calibri" panose="020F0502020204030204" pitchFamily="34" charset="0"/>
                <a:cs typeface="Times New Roman" panose="02020603050405020304" pitchFamily="18" charset="0"/>
              </a:rPr>
              <a:t>Il sera </a:t>
            </a:r>
            <a:r>
              <a:rPr lang="fr-FR" sz="1000" b="1" dirty="0">
                <a:latin typeface="Calibri" panose="020F0502020204030204" pitchFamily="34" charset="0"/>
                <a:cs typeface="Times New Roman" panose="02020603050405020304" pitchFamily="18" charset="0"/>
              </a:rPr>
              <a:t>mis en perspective avec les orientations du CPOM </a:t>
            </a:r>
            <a:r>
              <a:rPr lang="fr-FR" sz="1000" dirty="0">
                <a:latin typeface="Calibri" panose="020F0502020204030204" pitchFamily="34" charset="0"/>
                <a:cs typeface="Times New Roman" panose="02020603050405020304" pitchFamily="18" charset="0"/>
              </a:rPr>
              <a:t>à venir. </a:t>
            </a:r>
          </a:p>
          <a:p>
            <a:pPr algn="just">
              <a:spcAft>
                <a:spcPts val="600"/>
              </a:spcAft>
            </a:pPr>
            <a:r>
              <a:rPr lang="fr-FR" sz="1000" dirty="0">
                <a:latin typeface="Calibri" panose="020F0502020204030204" pitchFamily="34" charset="0"/>
                <a:cs typeface="Times New Roman" panose="02020603050405020304" pitchFamily="18" charset="0"/>
              </a:rPr>
              <a:t>Il comprend </a:t>
            </a:r>
            <a:r>
              <a:rPr lang="fr-FR" sz="1000" b="1" dirty="0">
                <a:solidFill>
                  <a:srgbClr val="9F3182"/>
                </a:solidFill>
                <a:latin typeface="Calibri" panose="020F0502020204030204" pitchFamily="34" charset="0"/>
                <a:cs typeface="Times New Roman" panose="02020603050405020304" pitchFamily="18" charset="0"/>
              </a:rPr>
              <a:t>6 axes stratégiques </a:t>
            </a:r>
            <a:r>
              <a:rPr lang="fr-FR" sz="1000" dirty="0">
                <a:latin typeface="Calibri" panose="020F0502020204030204" pitchFamily="34" charset="0"/>
                <a:cs typeface="Times New Roman" panose="02020603050405020304" pitchFamily="18" charset="0"/>
              </a:rPr>
              <a:t>déclinés en objectifs opérationnels :</a:t>
            </a:r>
          </a:p>
          <a:p>
            <a:pPr marL="228600" indent="-228600" algn="just">
              <a:spcAft>
                <a:spcPts val="600"/>
              </a:spcAft>
              <a:buAutoNum type="arabicPeriod"/>
            </a:pPr>
            <a:r>
              <a:rPr lang="fr-FR" sz="1000" b="1" dirty="0">
                <a:solidFill>
                  <a:srgbClr val="9F3182"/>
                </a:solidFill>
                <a:latin typeface="Calibri" panose="020F0502020204030204" pitchFamily="34" charset="0"/>
                <a:cs typeface="Times New Roman" panose="02020603050405020304" pitchFamily="18" charset="0"/>
              </a:rPr>
              <a:t>Adapter nos réponses à l’évolution des besoins du territoire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Engager une réflexion sur le suivi des jeunes adultes résidant dans le département.</a:t>
            </a:r>
          </a:p>
          <a:p>
            <a:pPr marL="360000" lvl="1" indent="-228600" algn="just">
              <a:spcAft>
                <a:spcPts val="600"/>
              </a:spcAft>
              <a:buClr>
                <a:srgbClr val="9F3182"/>
              </a:buClr>
              <a:buFont typeface="Wingdings" panose="05000000000000000000" pitchFamily="2" charset="2"/>
              <a:buChar char="§"/>
            </a:pPr>
            <a:r>
              <a:rPr lang="fr-FR" sz="1000" cap="all" dirty="0">
                <a:latin typeface="Calibri" panose="020F0502020204030204" pitchFamily="34" charset="0"/>
                <a:cs typeface="Times New Roman" panose="02020603050405020304" pitchFamily="18" charset="0"/>
              </a:rPr>
              <a:t>ê</a:t>
            </a:r>
            <a:r>
              <a:rPr lang="fr-FR" sz="1000" dirty="0">
                <a:latin typeface="Calibri" panose="020F0502020204030204" pitchFamily="34" charset="0"/>
                <a:cs typeface="Times New Roman" panose="02020603050405020304" pitchFamily="18" charset="0"/>
              </a:rPr>
              <a:t>tre acteur de la démarche « Réponse accompagnée pour tous »</a:t>
            </a:r>
          </a:p>
          <a:p>
            <a:pPr marL="228600" indent="-228600">
              <a:spcAft>
                <a:spcPts val="600"/>
              </a:spcAft>
              <a:buClr>
                <a:srgbClr val="9F3182"/>
              </a:buClr>
              <a:buFont typeface="+mj-lt"/>
              <a:buAutoNum type="arabicPeriod" startAt="2"/>
            </a:pPr>
            <a:r>
              <a:rPr lang="fr-FR" sz="1000" b="1" dirty="0">
                <a:solidFill>
                  <a:srgbClr val="9F3182"/>
                </a:solidFill>
                <a:latin typeface="Calibri" panose="020F0502020204030204" pitchFamily="34" charset="0"/>
                <a:cs typeface="Times New Roman" panose="02020603050405020304" pitchFamily="18" charset="0"/>
              </a:rPr>
              <a:t>Garantir des accompagnements au plus près des besoins</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Faire du PIA un outil évolutif et évaluatif, garant de la réalisation du projet d’accompagnement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Promouvoir des accompagnements coordonnés avec les acteurs du territoire</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Poursuivre le développement et la diversification des partenariats, notamment au regard des prises en charge de plurihandicaps et de la préprofessionnalisation</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Offrir une surveillance médicale et paramédicale de l'état de santé global à chaque jeune</a:t>
            </a:r>
          </a:p>
          <a:p>
            <a:pPr marL="131400" lvl="1"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marL="228600" indent="-228600" algn="just">
              <a:spcAft>
                <a:spcPts val="600"/>
              </a:spcAft>
              <a:buClr>
                <a:srgbClr val="9F3182"/>
              </a:buClr>
              <a:buFont typeface="+mj-lt"/>
              <a:buAutoNum type="arabicPeriod" startAt="3"/>
            </a:pPr>
            <a:r>
              <a:rPr lang="fr-FR" sz="1000" b="1" dirty="0">
                <a:solidFill>
                  <a:srgbClr val="9F3182"/>
                </a:solidFill>
                <a:latin typeface="Calibri" panose="020F0502020204030204" pitchFamily="34" charset="0"/>
                <a:cs typeface="Times New Roman" panose="02020603050405020304" pitchFamily="18" charset="0"/>
              </a:rPr>
              <a:t>Garantir une participation pleine et entière des jeunes et de leurs familles</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Promouvoir la place du jeune comme acteur de son parcours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Renforcer les actions auprès des familles </a:t>
            </a:r>
          </a:p>
          <a:p>
            <a:pPr marL="131400" lvl="1"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marL="228600" indent="-228600" algn="just">
              <a:spcAft>
                <a:spcPts val="600"/>
              </a:spcAft>
              <a:buClr>
                <a:srgbClr val="9F3182"/>
              </a:buClr>
              <a:buFont typeface="+mj-lt"/>
              <a:buAutoNum type="arabicPeriod" startAt="4"/>
            </a:pPr>
            <a:r>
              <a:rPr lang="fr-FR" sz="1000" b="1" dirty="0">
                <a:solidFill>
                  <a:srgbClr val="9F3182"/>
                </a:solidFill>
                <a:latin typeface="Calibri" panose="020F0502020204030204" pitchFamily="34" charset="0"/>
                <a:cs typeface="Times New Roman" panose="02020603050405020304" pitchFamily="18" charset="0"/>
              </a:rPr>
              <a:t>Être acteur des dynamiques inclusives</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Accompagner les jeunes dans leur parcours d'élève</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Accompagner les jeunes dans leur projet professionnel</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Accompagner les jeunes dans les études supérieures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Elargir les lieux d'interventions du SAIDV</a:t>
            </a:r>
          </a:p>
          <a:p>
            <a:pPr marL="360000" lvl="1" indent="-228600" algn="just">
              <a:spcAft>
                <a:spcPts val="600"/>
              </a:spcAft>
              <a:buClr>
                <a:srgbClr val="9F3182"/>
              </a:buClr>
              <a:buFont typeface="Wingdings" panose="05000000000000000000" pitchFamily="2" charset="2"/>
              <a:buChar char="§"/>
            </a:pPr>
            <a:endParaRPr lang="fr-FR" sz="1000" dirty="0">
              <a:latin typeface="Calibri" panose="020F0502020204030204" pitchFamily="34" charset="0"/>
              <a:cs typeface="Times New Roman" panose="02020603050405020304" pitchFamily="18" charset="0"/>
            </a:endParaRPr>
          </a:p>
          <a:p>
            <a:pPr marL="360000" lvl="1" indent="-228600" algn="just">
              <a:spcAft>
                <a:spcPts val="600"/>
              </a:spcAft>
              <a:buClr>
                <a:srgbClr val="9F3182"/>
              </a:buClr>
              <a:buFont typeface="Wingdings" panose="05000000000000000000" pitchFamily="2" charset="2"/>
              <a:buChar char="§"/>
            </a:pPr>
            <a:endParaRPr lang="fr-FR" sz="1000" dirty="0">
              <a:latin typeface="Calibri" panose="020F0502020204030204" pitchFamily="34" charset="0"/>
              <a:cs typeface="Times New Roman" panose="02020603050405020304" pitchFamily="18" charset="0"/>
            </a:endParaRPr>
          </a:p>
          <a:p>
            <a:pPr marL="360000" lvl="1" indent="-228600" algn="just">
              <a:spcAft>
                <a:spcPts val="600"/>
              </a:spcAft>
              <a:buClr>
                <a:srgbClr val="9F3182"/>
              </a:buClr>
              <a:buFont typeface="Wingdings" panose="05000000000000000000" pitchFamily="2" charset="2"/>
              <a:buChar char="§"/>
            </a:pPr>
            <a:endParaRPr lang="fr-FR" sz="1000" dirty="0">
              <a:latin typeface="Calibri" panose="020F0502020204030204" pitchFamily="34" charset="0"/>
              <a:cs typeface="Times New Roman" panose="02020603050405020304" pitchFamily="18" charset="0"/>
            </a:endParaRPr>
          </a:p>
          <a:p>
            <a:pPr marL="360000" lvl="1" indent="-228600" algn="just">
              <a:spcAft>
                <a:spcPts val="600"/>
              </a:spcAft>
              <a:buClr>
                <a:srgbClr val="9F3182"/>
              </a:buClr>
              <a:buFont typeface="Wingdings" panose="05000000000000000000" pitchFamily="2" charset="2"/>
              <a:buChar char="§"/>
            </a:pPr>
            <a:endParaRPr lang="fr-FR" sz="1000" dirty="0">
              <a:latin typeface="Calibri" panose="020F0502020204030204" pitchFamily="34" charset="0"/>
              <a:cs typeface="Times New Roman" panose="02020603050405020304" pitchFamily="18" charset="0"/>
            </a:endParaRPr>
          </a:p>
          <a:p>
            <a:pPr marL="228600" indent="-228600" algn="just">
              <a:spcAft>
                <a:spcPts val="600"/>
              </a:spcAft>
              <a:buClr>
                <a:srgbClr val="9F3182"/>
              </a:buClr>
              <a:buFont typeface="+mj-lt"/>
              <a:buAutoNum type="arabicPeriod" startAt="5"/>
            </a:pPr>
            <a:r>
              <a:rPr lang="fr-FR" sz="1000" b="1" dirty="0">
                <a:solidFill>
                  <a:srgbClr val="9F3182"/>
                </a:solidFill>
                <a:latin typeface="Calibri" panose="020F0502020204030204" pitchFamily="34" charset="0"/>
                <a:cs typeface="Times New Roman" panose="02020603050405020304" pitchFamily="18" charset="0"/>
              </a:rPr>
              <a:t>Promouvoir des organisations efficientes et performantes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Structurer une démarche qualité-gestion des risques</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Organiser l'évaluation des pratiques professionnelles</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Développer une culture rapprochée du handicap  sensoriel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Développer des rapprochements avec d’autres partenaires (échanges d’expériences)</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Adapter les compétences aux besoins d’accompagnement</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Optimiser l’activité en face à face avec le jeune</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Déployer le dossier numérique  de l'usager </a:t>
            </a:r>
          </a:p>
          <a:p>
            <a:pPr marL="131400" lvl="1" algn="just">
              <a:spcAft>
                <a:spcPts val="600"/>
              </a:spcAft>
              <a:buClr>
                <a:srgbClr val="9F3182"/>
              </a:buClr>
            </a:pPr>
            <a:endParaRPr lang="fr-FR" sz="1000" dirty="0">
              <a:latin typeface="Calibri" panose="020F0502020204030204" pitchFamily="34" charset="0"/>
              <a:cs typeface="Times New Roman" panose="02020603050405020304" pitchFamily="18" charset="0"/>
            </a:endParaRPr>
          </a:p>
          <a:p>
            <a:pPr marL="228600" indent="-228600" algn="just">
              <a:spcAft>
                <a:spcPts val="600"/>
              </a:spcAft>
              <a:buClr>
                <a:srgbClr val="9F3182"/>
              </a:buClr>
              <a:buFont typeface="+mj-lt"/>
              <a:buAutoNum type="arabicPeriod" startAt="5"/>
            </a:pPr>
            <a:r>
              <a:rPr lang="fr-FR" sz="1000" b="1" dirty="0">
                <a:solidFill>
                  <a:srgbClr val="9F3182"/>
                </a:solidFill>
                <a:latin typeface="Calibri" panose="020F0502020204030204" pitchFamily="34" charset="0"/>
                <a:cs typeface="Times New Roman" panose="02020603050405020304" pitchFamily="18" charset="0"/>
              </a:rPr>
              <a:t>Structurer la communication interne et externe du SAIDV</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Simplifier la communication interne et le partage d'information par la mise en place d’une gestion documentaire </a:t>
            </a:r>
          </a:p>
          <a:p>
            <a:pPr marL="360000" lvl="1" indent="-228600" algn="just">
              <a:spcAft>
                <a:spcPts val="600"/>
              </a:spcAft>
              <a:buClr>
                <a:srgbClr val="9F3182"/>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Développer une communication externe active </a:t>
            </a:r>
          </a:p>
          <a:p>
            <a:pPr algn="just">
              <a:spcAft>
                <a:spcPts val="600"/>
              </a:spcAft>
              <a:buClr>
                <a:srgbClr val="9F3182"/>
              </a:buClr>
            </a:pPr>
            <a:endParaRPr lang="fr-FR" sz="1000" b="1" dirty="0">
              <a:latin typeface="Calibri" panose="020F0502020204030204" pitchFamily="34" charset="0"/>
              <a:cs typeface="Times New Roman" panose="02020603050405020304" pitchFamily="18" charset="0"/>
            </a:endParaRPr>
          </a:p>
          <a:p>
            <a:pPr algn="just">
              <a:spcAft>
                <a:spcPts val="600"/>
              </a:spcAft>
              <a:buClr>
                <a:srgbClr val="9F3182"/>
              </a:buClr>
            </a:pPr>
            <a:r>
              <a:rPr lang="fr-FR" sz="1000" b="1" dirty="0">
                <a:latin typeface="Calibri" panose="020F0502020204030204" pitchFamily="34" charset="0"/>
                <a:cs typeface="Times New Roman" panose="02020603050405020304" pitchFamily="18" charset="0"/>
              </a:rPr>
              <a:t>Le Plan d’actions figure en annexe de ce Projet d’Etablissement.</a:t>
            </a: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a:p>
            <a:pPr algn="just">
              <a:spcBef>
                <a:spcPts val="300"/>
              </a:spcBef>
              <a:spcAft>
                <a:spcPts val="300"/>
              </a:spcAft>
            </a:pPr>
            <a:endParaRPr lang="fr-FR" sz="1200" dirty="0">
              <a:solidFill>
                <a:schemeClr val="bg2">
                  <a:lumMod val="50000"/>
                </a:schemeClr>
              </a:solidFill>
              <a:latin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D3C519B3-5062-46C3-A925-8931C8619860}"/>
              </a:ext>
            </a:extLst>
          </p:cNvPr>
          <p:cNvSpPr txBox="1"/>
          <p:nvPr/>
        </p:nvSpPr>
        <p:spPr>
          <a:xfrm>
            <a:off x="1235005" y="1026461"/>
            <a:ext cx="1968424" cy="338554"/>
          </a:xfrm>
          <a:prstGeom prst="rect">
            <a:avLst/>
          </a:prstGeom>
          <a:noFill/>
        </p:spPr>
        <p:txBody>
          <a:bodyPr wrap="none" rtlCol="0">
            <a:spAutoFit/>
          </a:bodyPr>
          <a:lstStyle/>
          <a:p>
            <a:r>
              <a:rPr lang="fr-FR" sz="1600" b="1" kern="0" dirty="0">
                <a:solidFill>
                  <a:srgbClr val="9F3182"/>
                </a:solidFill>
              </a:rPr>
              <a:t>5.2. </a:t>
            </a:r>
            <a:r>
              <a:rPr lang="fr-FR" sz="1600" b="1" i="1" u="sng" dirty="0">
                <a:solidFill>
                  <a:srgbClr val="9F3182"/>
                </a:solidFill>
              </a:rPr>
              <a:t>Le plan d’actions</a:t>
            </a:r>
          </a:p>
        </p:txBody>
      </p:sp>
      <p:sp>
        <p:nvSpPr>
          <p:cNvPr id="2" name="Espace réservé du numéro de diapositive 1">
            <a:extLst>
              <a:ext uri="{FF2B5EF4-FFF2-40B4-BE49-F238E27FC236}">
                <a16:creationId xmlns:a16="http://schemas.microsoft.com/office/drawing/2014/main" id="{065F9371-0624-457B-9C37-658663987CAD}"/>
              </a:ext>
            </a:extLst>
          </p:cNvPr>
          <p:cNvSpPr>
            <a:spLocks noGrp="1"/>
          </p:cNvSpPr>
          <p:nvPr>
            <p:ph type="sldNum" sz="quarter" idx="4"/>
          </p:nvPr>
        </p:nvSpPr>
        <p:spPr/>
        <p:txBody>
          <a:bodyPr/>
          <a:lstStyle/>
          <a:p>
            <a:fld id="{783F95A4-AEF2-4187-971F-58B8102EF8C3}" type="slidenum">
              <a:rPr lang="fr-FR" smtClean="0"/>
              <a:t>37</a:t>
            </a:fld>
            <a:endParaRPr lang="fr-FR" dirty="0"/>
          </a:p>
        </p:txBody>
      </p:sp>
    </p:spTree>
    <p:extLst>
      <p:ext uri="{BB962C8B-B14F-4D97-AF65-F5344CB8AC3E}">
        <p14:creationId xmlns:p14="http://schemas.microsoft.com/office/powerpoint/2010/main" val="63389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53BF757-FD17-4E80-A60C-E7399DBECC87}"/>
              </a:ext>
            </a:extLst>
          </p:cNvPr>
          <p:cNvSpPr txBox="1">
            <a:spLocks/>
          </p:cNvSpPr>
          <p:nvPr/>
        </p:nvSpPr>
        <p:spPr>
          <a:xfrm>
            <a:off x="900083" y="120613"/>
            <a:ext cx="6484606" cy="617003"/>
          </a:xfrm>
          <a:prstGeom prst="rect">
            <a:avLst/>
          </a:prstGeom>
          <a:noFill/>
        </p:spPr>
        <p:txBody>
          <a:bodyPr wrap="square" rtlCol="0" anchor="ctr">
            <a:noAutofit/>
          </a:bodyPr>
          <a:lstStyle/>
          <a:p>
            <a:r>
              <a:rPr lang="fr-FR" sz="3022" b="1" dirty="0">
                <a:solidFill>
                  <a:srgbClr val="013C7E"/>
                </a:solidFill>
                <a:latin typeface="Arial" panose="020B0604020202020204" pitchFamily="34" charset="0"/>
                <a:cs typeface="Arial" panose="020B0604020202020204" pitchFamily="34" charset="0"/>
              </a:rPr>
              <a:t>Glossaire</a:t>
            </a:r>
          </a:p>
        </p:txBody>
      </p:sp>
      <p:sp>
        <p:nvSpPr>
          <p:cNvPr id="2" name="ZoneTexte 1">
            <a:extLst>
              <a:ext uri="{FF2B5EF4-FFF2-40B4-BE49-F238E27FC236}">
                <a16:creationId xmlns:a16="http://schemas.microsoft.com/office/drawing/2014/main" id="{B94990B4-F9EA-47B9-83D0-8AE7DA0B842D}"/>
              </a:ext>
            </a:extLst>
          </p:cNvPr>
          <p:cNvSpPr txBox="1"/>
          <p:nvPr/>
        </p:nvSpPr>
        <p:spPr>
          <a:xfrm>
            <a:off x="900083" y="801264"/>
            <a:ext cx="5554057" cy="9633406"/>
          </a:xfrm>
          <a:prstGeom prst="rect">
            <a:avLst/>
          </a:prstGeom>
          <a:noFill/>
        </p:spPr>
        <p:txBody>
          <a:bodyPr wrap="square" rtlCol="0">
            <a:spAutoFit/>
          </a:bodyPr>
          <a:lstStyle/>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AAH : Allocation aux adultes handicapés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AEEH : </a:t>
            </a:r>
            <a:r>
              <a:rPr lang="fr-FR" sz="1000" dirty="0">
                <a:cs typeface="Times New Roman" panose="02020603050405020304" pitchFamily="18" charset="0"/>
              </a:rPr>
              <a:t>Allocation d’éducation de l’enfant handicapé</a:t>
            </a:r>
            <a:endParaRPr lang="fr-FR" sz="1000" dirty="0">
              <a:solidFill>
                <a:srgbClr val="000000"/>
              </a:solidFill>
              <a:latin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AESH : Accompagnant d’élève en situation de handicap</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AILDV : </a:t>
            </a:r>
            <a:r>
              <a:rPr lang="fr-FR" sz="1000" dirty="0"/>
              <a:t>Association des instructeurs de Locomotion et des </a:t>
            </a:r>
            <a:r>
              <a:rPr lang="fr-FR" sz="1000" dirty="0" err="1"/>
              <a:t>AVJistes</a:t>
            </a:r>
            <a:endParaRPr lang="fr-FR" sz="1000" dirty="0">
              <a:solidFill>
                <a:srgbClr val="000000"/>
              </a:solidFill>
              <a:latin typeface="Calibri" panose="020F0502020204030204" pitchFamily="34"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ARS : Agence Régionale de Santé</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CAF: Caisse d’allocations familiales</a:t>
            </a:r>
            <a:endParaRPr lang="fr-FR" sz="12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CAMSP : Centre d’action médico-sociale précoce</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CASF : Code de l’action sociale et des familles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CDAPH : commission des droits et de l’autonomie des personnes handicapées.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CVS : Conseil à la vie sociale</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CMPP : Centre médico psychopédagogique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CPOM : Contrat pluriannuel d’objectifs et de moyens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CP : Cours préparatoire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CRP : Centre de rééducation professionnelle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CSE : Comité social et économique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DAF : Direction des Affaires Financières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DIPC : document individuel de prise en charge</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DREES : Direction de la recherche, des études, de l'évaluation et des statistiques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ea typeface="Times New Roman" panose="02020603050405020304" pitchFamily="18" charset="0"/>
              </a:rPr>
              <a:t>DRH : Direction des Ressources Humaines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ea typeface="Times New Roman" panose="02020603050405020304" pitchFamily="18" charset="0"/>
              </a:rPr>
              <a:t>DSI : Direction du Système d’</a:t>
            </a:r>
            <a:r>
              <a:rPr lang="fr-FR" sz="1000" dirty="0" err="1">
                <a:solidFill>
                  <a:srgbClr val="000000"/>
                </a:solidFill>
                <a:latin typeface="Calibri" panose="020F0502020204030204" pitchFamily="34" charset="0"/>
                <a:ea typeface="Times New Roman" panose="02020603050405020304" pitchFamily="18" charset="0"/>
              </a:rPr>
              <a:t>Infomations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DV : déficient(es) Visuel(les)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EN : Education Nationale</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ESAT : Etablissement ou Service d’Aide par le Travail</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ea typeface="Times New Roman" panose="02020603050405020304" pitchFamily="18" charset="0"/>
              </a:rPr>
              <a:t>ESMS : Etablissement Social et Médico-Social</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cs typeface="Times New Roman" panose="02020603050405020304" pitchFamily="18" charset="0"/>
              </a:rPr>
              <a:t>ESS : Équipes de suivi de la scolarisation</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cs typeface="Times New Roman" panose="02020603050405020304" pitchFamily="18" charset="0"/>
              </a:rPr>
              <a:t>ETP : Equivalent temps plein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cs typeface="Times New Roman" panose="02020603050405020304" pitchFamily="18" charset="0"/>
              </a:rPr>
              <a:t>FAF : Fédération des aveugles de France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FIDEV : Fédération Insertion et Réadaptation pour déficients visuels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FGPEP : Fédération générale des PEP</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ea typeface="Times New Roman" panose="02020603050405020304" pitchFamily="18" charset="0"/>
              </a:rPr>
              <a:t>GPEAA : groupement des professeurs et éducateurs d’aveugles et amblyopes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HAS : Haute autorité de santé</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HID (enquête) : Handicaps-Incapacités-Dépendance</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ea typeface="Times New Roman" panose="02020603050405020304" pitchFamily="18" charset="0"/>
              </a:rPr>
              <a:t>IDA : Institut pour Déficients Auditifs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IME : Institut médico-éducatif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IMPRO : Institut médico-professionnel</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INJA : institut national des jeunes aveugles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INSEE : Institut national de la statistique et des études économiques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IJA : Institut des jeunes aveugles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MDPH : Maison départementale des personnes handicapées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PEP : Pupilles de l’enseignement public</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PIA : Projet d’accompagnement individualisé</a:t>
            </a:r>
            <a:endParaRPr lang="fr-FR" sz="12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PIAL : Pôles inclusifs d'accompagnement localisés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PMI : Protection maternelle et infantile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PPS : Projet personnalisé de scolarisation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PRS : Projet régional de santé</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RA : Rapport d’activité</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RAPT : Réponse accompagnée pour tous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RBPP : Recommandations de bonnes pratiques professionnelles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SAAAS : Service d’Aide à l’Acquisition de l’Autonomie et à la Scolarisation</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SAFEP : </a:t>
            </a:r>
            <a:r>
              <a:rPr lang="fr-FR" sz="1000" dirty="0">
                <a:solidFill>
                  <a:srgbClr val="000000"/>
                </a:solidFill>
                <a:latin typeface="Calibri" panose="020F0502020204030204" pitchFamily="34" charset="0"/>
                <a:cs typeface="Times New Roman" panose="02020603050405020304" pitchFamily="18" charset="0"/>
              </a:rPr>
              <a:t>Service d’accompagnement familiale et d’éducation précoce </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cs typeface="Times New Roman" panose="02020603050405020304" pitchFamily="18" charset="0"/>
              </a:rPr>
              <a:t>SAIDV : Service d’aide à l’inclusion des déficients visuels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cs typeface="Times New Roman" panose="02020603050405020304" pitchFamily="18" charset="0"/>
              </a:rPr>
              <a:t>SAVS : Service d’accompagnement à la vie sociale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cs typeface="Times New Roman" panose="02020603050405020304" pitchFamily="18" charset="0"/>
              </a:rPr>
              <a:t>SERAFIN-PH : réforme pour une adéquation des financements aux parcours des personnes handicapées</a:t>
            </a:r>
            <a:endParaRPr lang="fr-FR" sz="12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SESSAD : Service d’éducation spéciale et de soins à domicile</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SIAM : Service d’Inclusion pour Aveugles et Malvoyants</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UNADEV : Union Nationale des Aveugles et des Déficients Visuels </a:t>
            </a:r>
          </a:p>
          <a:p>
            <a:pPr marL="342900" lvl="0" indent="-342900">
              <a:spcAft>
                <a:spcPts val="0"/>
              </a:spcAft>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UEE : Unité d’enseignement externalisée </a:t>
            </a:r>
          </a:p>
          <a:p>
            <a:pPr marL="342900" indent="-342900">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ULIS : Unité localisée pour l’inclusion scolaire </a:t>
            </a:r>
          </a:p>
          <a:p>
            <a:pPr marL="342900" indent="-342900">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ULIS | TFV : Unité localisée pour l’inclusion scolaire |Troubles de la fonction visuelle</a:t>
            </a:r>
          </a:p>
          <a:p>
            <a:pPr marL="342900" indent="-342900">
              <a:buFont typeface="Wingdings" panose="05000000000000000000" pitchFamily="2" charset="2"/>
              <a:buChar char=""/>
              <a:tabLst>
                <a:tab pos="457200" algn="l"/>
              </a:tabLst>
            </a:pPr>
            <a:r>
              <a:rPr lang="fr-FR" sz="1000" dirty="0">
                <a:solidFill>
                  <a:srgbClr val="000000"/>
                </a:solidFill>
                <a:latin typeface="Calibri" panose="020F0502020204030204" pitchFamily="34" charset="0"/>
              </a:rPr>
              <a:t>ULIS | TFC : Unité localisée pour l’inclusion scolaire | troubles des fonctions cognitives ou mentales</a:t>
            </a:r>
          </a:p>
        </p:txBody>
      </p:sp>
    </p:spTree>
    <p:extLst>
      <p:ext uri="{BB962C8B-B14F-4D97-AF65-F5344CB8AC3E}">
        <p14:creationId xmlns:p14="http://schemas.microsoft.com/office/powerpoint/2010/main" val="149855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53BF757-FD17-4E80-A60C-E7399DBECC87}"/>
              </a:ext>
            </a:extLst>
          </p:cNvPr>
          <p:cNvSpPr txBox="1">
            <a:spLocks/>
          </p:cNvSpPr>
          <p:nvPr/>
        </p:nvSpPr>
        <p:spPr>
          <a:xfrm>
            <a:off x="179386" y="533647"/>
            <a:ext cx="7200900" cy="1088572"/>
          </a:xfrm>
          <a:prstGeom prst="rect">
            <a:avLst/>
          </a:prstGeom>
          <a:noFill/>
        </p:spPr>
        <p:txBody>
          <a:bodyPr wrap="square" rtlCol="0" anchor="ctr">
            <a:noAutofit/>
          </a:bodyPr>
          <a:lstStyle/>
          <a:p>
            <a:pPr algn="ctr"/>
            <a:r>
              <a:rPr lang="fr-FR" sz="2000" b="1" dirty="0">
                <a:solidFill>
                  <a:srgbClr val="013C7E"/>
                </a:solidFill>
                <a:latin typeface="Arial" panose="020B0604020202020204" pitchFamily="34" charset="0"/>
                <a:cs typeface="Arial" panose="020B0604020202020204" pitchFamily="34" charset="0"/>
              </a:rPr>
              <a:t>Charte des droits et des libertés de la personne accueillie</a:t>
            </a:r>
          </a:p>
          <a:p>
            <a:pPr algn="ctr"/>
            <a:endParaRPr lang="fr-FR" sz="3022" b="1" dirty="0">
              <a:solidFill>
                <a:srgbClr val="013C7E"/>
              </a:solidFill>
              <a:latin typeface="Arial" panose="020B0604020202020204" pitchFamily="34" charset="0"/>
              <a:cs typeface="Arial" panose="020B0604020202020204" pitchFamily="34" charset="0"/>
            </a:endParaRPr>
          </a:p>
          <a:p>
            <a:pPr algn="ctr"/>
            <a:endParaRPr lang="fr-FR" sz="3022" b="1" dirty="0">
              <a:solidFill>
                <a:srgbClr val="013C7E"/>
              </a:solidFill>
              <a:latin typeface="Arial" panose="020B0604020202020204" pitchFamily="34" charset="0"/>
              <a:cs typeface="Arial" panose="020B0604020202020204" pitchFamily="34" charset="0"/>
            </a:endParaRPr>
          </a:p>
          <a:p>
            <a:pPr algn="ctr"/>
            <a:endParaRPr lang="fr-FR" sz="3022" b="1" dirty="0">
              <a:solidFill>
                <a:srgbClr val="013C7E"/>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A811E34-B2ED-4721-97A0-77CCE8439309}"/>
              </a:ext>
            </a:extLst>
          </p:cNvPr>
          <p:cNvSpPr>
            <a:spLocks noGrp="1"/>
          </p:cNvSpPr>
          <p:nvPr>
            <p:ph type="sldNum" sz="quarter" idx="4"/>
          </p:nvPr>
        </p:nvSpPr>
        <p:spPr/>
        <p:txBody>
          <a:bodyPr/>
          <a:lstStyle/>
          <a:p>
            <a:endParaRPr lang="fr-FR" dirty="0"/>
          </a:p>
        </p:txBody>
      </p:sp>
      <p:pic>
        <p:nvPicPr>
          <p:cNvPr id="5" name="Image 4"/>
          <p:cNvPicPr>
            <a:picLocks noChangeAspect="1"/>
          </p:cNvPicPr>
          <p:nvPr/>
        </p:nvPicPr>
        <p:blipFill>
          <a:blip r:embed="rId2"/>
          <a:stretch>
            <a:fillRect/>
          </a:stretch>
        </p:blipFill>
        <p:spPr>
          <a:xfrm>
            <a:off x="493233" y="600119"/>
            <a:ext cx="6573207" cy="9491574"/>
          </a:xfrm>
          <a:prstGeom prst="rect">
            <a:avLst/>
          </a:prstGeom>
        </p:spPr>
      </p:pic>
    </p:spTree>
    <p:extLst>
      <p:ext uri="{BB962C8B-B14F-4D97-AF65-F5344CB8AC3E}">
        <p14:creationId xmlns:p14="http://schemas.microsoft.com/office/powerpoint/2010/main" val="415343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7559674" cy="10691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p:cNvCxnSpPr>
            <a:stCxn id="5" idx="1"/>
            <a:endCxn id="5" idx="3"/>
          </p:cNvCxnSpPr>
          <p:nvPr/>
        </p:nvCxnSpPr>
        <p:spPr>
          <a:xfrm>
            <a:off x="1" y="5345907"/>
            <a:ext cx="75596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llipse 1"/>
          <p:cNvSpPr>
            <a:spLocks noChangeAspect="1"/>
          </p:cNvSpPr>
          <p:nvPr/>
        </p:nvSpPr>
        <p:spPr>
          <a:xfrm>
            <a:off x="1916837" y="3483239"/>
            <a:ext cx="3726000" cy="3725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1781837" y="3353627"/>
            <a:ext cx="3996000" cy="399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54043EE0-937D-4665-88F4-772C9B1CF2C6}"/>
              </a:ext>
            </a:extLst>
          </p:cNvPr>
          <p:cNvSpPr txBox="1"/>
          <p:nvPr/>
        </p:nvSpPr>
        <p:spPr>
          <a:xfrm>
            <a:off x="1833314" y="4991962"/>
            <a:ext cx="3893047" cy="584775"/>
          </a:xfrm>
          <a:prstGeom prst="rect">
            <a:avLst/>
          </a:prstGeom>
          <a:noFill/>
        </p:spPr>
        <p:txBody>
          <a:bodyPr wrap="square" rtlCol="0">
            <a:spAutoFit/>
          </a:bodyPr>
          <a:lstStyle/>
          <a:p>
            <a:pPr algn="ctr"/>
            <a:r>
              <a:rPr lang="fr-FR" sz="3200" b="1" dirty="0">
                <a:solidFill>
                  <a:schemeClr val="bg1">
                    <a:lumMod val="50000"/>
                  </a:schemeClr>
                </a:solidFill>
                <a:latin typeface="Arial" panose="020B0604020202020204" pitchFamily="34" charset="0"/>
                <a:cs typeface="Arial" panose="020B0604020202020204" pitchFamily="34" charset="0"/>
              </a:rPr>
              <a:t>Introduction</a:t>
            </a:r>
            <a:endParaRPr lang="fr-FR" sz="3200" dirty="0">
              <a:solidFill>
                <a:schemeClr val="bg1">
                  <a:lumMod val="50000"/>
                </a:schemeClr>
              </a:solidFill>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3E085D56-D365-49CC-88CF-E91CFAD9EAE3}"/>
              </a:ext>
            </a:extLst>
          </p:cNvPr>
          <p:cNvSpPr>
            <a:spLocks noGrp="1"/>
          </p:cNvSpPr>
          <p:nvPr>
            <p:ph type="sldNum" sz="quarter" idx="4"/>
          </p:nvPr>
        </p:nvSpPr>
        <p:spPr/>
        <p:txBody>
          <a:bodyPr/>
          <a:lstStyle/>
          <a:p>
            <a:fld id="{783F95A4-AEF2-4187-971F-58B8102EF8C3}" type="slidenum">
              <a:rPr lang="fr-FR" smtClean="0"/>
              <a:t>4</a:t>
            </a:fld>
            <a:endParaRPr lang="fr-FR" dirty="0"/>
          </a:p>
        </p:txBody>
      </p:sp>
    </p:spTree>
    <p:extLst>
      <p:ext uri="{BB962C8B-B14F-4D97-AF65-F5344CB8AC3E}">
        <p14:creationId xmlns:p14="http://schemas.microsoft.com/office/powerpoint/2010/main" val="247000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avec coin arrondi et coin rogné en haut 9">
            <a:extLst>
              <a:ext uri="{FF2B5EF4-FFF2-40B4-BE49-F238E27FC236}">
                <a16:creationId xmlns:a16="http://schemas.microsoft.com/office/drawing/2014/main" id="{35DCD159-E55B-4BDE-B9BD-16EB3476C1C5}"/>
              </a:ext>
            </a:extLst>
          </p:cNvPr>
          <p:cNvSpPr/>
          <p:nvPr/>
        </p:nvSpPr>
        <p:spPr>
          <a:xfrm rot="5400000">
            <a:off x="170540" y="255075"/>
            <a:ext cx="923600" cy="837989"/>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1</a:t>
            </a:r>
          </a:p>
        </p:txBody>
      </p:sp>
      <p:sp>
        <p:nvSpPr>
          <p:cNvPr id="3" name="Rectangle 2">
            <a:extLst>
              <a:ext uri="{FF2B5EF4-FFF2-40B4-BE49-F238E27FC236}">
                <a16:creationId xmlns:a16="http://schemas.microsoft.com/office/drawing/2014/main" id="{F54B7021-B66A-4547-9D60-7A9CEE56F7CC}"/>
              </a:ext>
            </a:extLst>
          </p:cNvPr>
          <p:cNvSpPr/>
          <p:nvPr/>
        </p:nvSpPr>
        <p:spPr>
          <a:xfrm>
            <a:off x="342857" y="1451995"/>
            <a:ext cx="6985637" cy="9274847"/>
          </a:xfrm>
          <a:prstGeom prst="rect">
            <a:avLst/>
          </a:prstGeom>
        </p:spPr>
        <p:txBody>
          <a:bodyPr wrap="square" numCol="2" spcCol="360000">
            <a:spAutoFit/>
          </a:bodyPr>
          <a:lstStyle/>
          <a:p>
            <a:pPr lvl="0">
              <a:spcAft>
                <a:spcPts val="600"/>
              </a:spcAft>
            </a:pPr>
            <a:r>
              <a:rPr lang="fr-FR" sz="1600" dirty="0">
                <a:solidFill>
                  <a:srgbClr val="E7E6E6">
                    <a:lumMod val="50000"/>
                  </a:srgbClr>
                </a:solidFill>
              </a:rPr>
              <a:t>	</a:t>
            </a:r>
          </a:p>
          <a:p>
            <a:pPr lvl="0">
              <a:spcAft>
                <a:spcPts val="600"/>
              </a:spcAft>
            </a:pPr>
            <a:endParaRPr lang="fr-FR" sz="1600" dirty="0">
              <a:solidFill>
                <a:srgbClr val="E7E6E6">
                  <a:lumMod val="50000"/>
                </a:srgbClr>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fr-FR" sz="1000" dirty="0">
                <a:latin typeface="Calibri" panose="020F0502020204030204" pitchFamily="34" charset="0"/>
                <a:ea typeface="Times New Roman" panose="02020603050405020304" pitchFamily="18" charset="0"/>
                <a:cs typeface="Times New Roman" panose="02020603050405020304" pitchFamily="18" charset="0"/>
              </a:rPr>
              <a:t>Ce document vise à identifier et définir les actions à mettre en œuvre dans le cadre du projet d’établissement 2021-2025 du Service d’aide à l’inclusion des déficients visuels d’Agnetz, géré par l’association </a:t>
            </a:r>
            <a:r>
              <a:rPr lang="fr-FR" sz="1000" i="1" dirty="0">
                <a:latin typeface="Calibri" panose="020F0502020204030204" pitchFamily="34" charset="0"/>
                <a:ea typeface="Times New Roman" panose="02020603050405020304" pitchFamily="18" charset="0"/>
                <a:cs typeface="Times New Roman" panose="02020603050405020304" pitchFamily="18" charset="0"/>
              </a:rPr>
              <a:t>Les PEP Grand Oise</a:t>
            </a:r>
            <a:r>
              <a:rPr lang="fr-FR" sz="1000" dirty="0">
                <a:latin typeface="Calibri" panose="020F0502020204030204" pitchFamily="34" charset="0"/>
                <a:ea typeface="Times New Roman" panose="02020603050405020304" pitchFamily="18" charset="0"/>
                <a:cs typeface="Times New Roman" panose="02020603050405020304" pitchFamily="18" charset="0"/>
              </a:rPr>
              <a:t>.</a:t>
            </a:r>
          </a:p>
          <a:p>
            <a:pPr algn="just">
              <a:spcAft>
                <a:spcPts val="600"/>
              </a:spcAft>
            </a:pPr>
            <a:r>
              <a:rPr lang="fr-FR" sz="1000" dirty="0">
                <a:latin typeface="Calibri" panose="020F0502020204030204" pitchFamily="34" charset="0"/>
                <a:ea typeface="Times New Roman" panose="02020603050405020304" pitchFamily="18" charset="0"/>
                <a:cs typeface="Times New Roman" panose="02020603050405020304" pitchFamily="18" charset="0"/>
              </a:rPr>
              <a:t>Généralisé par la loi n°2002-2 du 2 janvier 2002 rénovant l'action sociale et médico-sociale, le projet d’établissement est un outil de travail pour l’ensemble des acteurs. Il doit servir de guide au quotidien pour l’établissement. L'article L. 311-8 du Code de l’Action Sociale et Familiale (CASF) stipule que « </a:t>
            </a:r>
            <a:r>
              <a:rPr lang="fr-FR" sz="1000" i="1" dirty="0">
                <a:latin typeface="Calibri" panose="020F0502020204030204" pitchFamily="34" charset="0"/>
                <a:ea typeface="Times New Roman" panose="02020603050405020304" pitchFamily="18" charset="0"/>
                <a:cs typeface="Times New Roman" panose="02020603050405020304" pitchFamily="18" charset="0"/>
              </a:rPr>
              <a:t>pour chaque établissement ou service social ou médico-social, il est élaboré un projet d'établissement, qui définit ses objectifs, notamment en matière de coordination, de coopération et d'évaluation des activités et de la qualité des prestations, ainsi que ses modalités d'organisation et de fonctionnement</a:t>
            </a:r>
            <a:r>
              <a:rPr lang="fr-FR" sz="1000" dirty="0">
                <a:latin typeface="Calibri" panose="020F0502020204030204" pitchFamily="34" charset="0"/>
                <a:ea typeface="Times New Roman" panose="02020603050405020304" pitchFamily="18" charset="0"/>
                <a:cs typeface="Times New Roman" panose="02020603050405020304" pitchFamily="18" charset="0"/>
              </a:rPr>
              <a:t> ». C’est </a:t>
            </a:r>
            <a:r>
              <a:rPr lang="fr-FR" sz="1000" dirty="0">
                <a:latin typeface="Calibri" panose="020F0502020204030204" pitchFamily="34" charset="0"/>
                <a:cs typeface="Times New Roman" panose="02020603050405020304" pitchFamily="18" charset="0"/>
              </a:rPr>
              <a:t>un outil dynamique qui garantit les droits des personnes accompagnées dans la mesure où il définit les objectifs en matière de qualité des prestations et qu’il rend lisible les modes d’organisation et de fonctionnement de l’établissement.</a:t>
            </a: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lnSpc>
                <a:spcPct val="120000"/>
              </a:lnSpc>
              <a:spcAft>
                <a:spcPts val="600"/>
              </a:spcAft>
            </a:pPr>
            <a:endParaRPr lang="fr-FR" sz="1000" dirty="0">
              <a:latin typeface="Calibri" panose="020F0502020204030204" pitchFamily="34" charset="0"/>
              <a:cs typeface="Times New Roman" panose="02020603050405020304" pitchFamily="18" charset="0"/>
            </a:endParaRPr>
          </a:p>
          <a:p>
            <a:pPr algn="just">
              <a:spcAft>
                <a:spcPts val="600"/>
              </a:spcAft>
            </a:pPr>
            <a:r>
              <a:rPr lang="fr-FR" sz="1000" dirty="0">
                <a:latin typeface="Calibri" panose="020F0502020204030204" pitchFamily="34" charset="0"/>
                <a:cs typeface="Times New Roman" panose="02020603050405020304" pitchFamily="18" charset="0"/>
              </a:rPr>
              <a:t>Etabli pour une durée de cinq ans, le projet d’établissement constitue le texte de référence : l’intérêt de ce projet est de préparer l’avenir, d’avoir des objectifs clairs et partagés à mettre en œuvre d’ici 2025. Il définit les grandes orientations stratégiques et constitue une aide à la décision dans les choix à opérer face à des situations auxquelles l’établissement et les professionnels pourraient être confrontés. Il s’inscrit également en cohérence avec le Projet Régional de Santé 2018-2028 de l’Agence Régionale de Santé Hauts-de-France et les orientations stratégiques de l’association, de la Fédération Générale des PEP et des objectifs du CPOM  à venir.</a:t>
            </a:r>
            <a:endParaRPr lang="fr-FR" sz="1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endParaRPr lang="fr-FR" sz="1000" dirty="0">
              <a:latin typeface="Calibri" panose="020F0502020204030204" pitchFamily="34" charset="0"/>
              <a:cs typeface="Times New Roman" panose="02020603050405020304" pitchFamily="18" charset="0"/>
            </a:endParaRPr>
          </a:p>
          <a:p>
            <a:pPr algn="just">
              <a:spcBef>
                <a:spcPts val="600"/>
              </a:spcBef>
              <a:spcAft>
                <a:spcPts val="600"/>
              </a:spcAft>
            </a:pPr>
            <a:r>
              <a:rPr lang="fr-FR" sz="1000" dirty="0">
                <a:latin typeface="Calibri" panose="020F0502020204030204" pitchFamily="34" charset="0"/>
                <a:cs typeface="Times New Roman" panose="02020603050405020304" pitchFamily="18" charset="0"/>
              </a:rPr>
              <a:t>Le projet du Service d’aide à l’inclusion des déficients visuels d’Agnetz a été construit dans le cadre d’une démarche participative permettant l’association des professionnels de la structure mais aussi des partenaires (MDPH, ARS Hauts-de-France, Éducation Nationale), des jeunes accompagnés et de leurs parents. </a:t>
            </a:r>
          </a:p>
          <a:p>
            <a:pPr algn="just">
              <a:spcAft>
                <a:spcPts val="600"/>
              </a:spcAft>
            </a:pPr>
            <a:r>
              <a:rPr lang="fr-FR" sz="1000" dirty="0">
                <a:latin typeface="Calibri" panose="020F0502020204030204" pitchFamily="34" charset="0"/>
                <a:ea typeface="Times New Roman" panose="02020603050405020304" pitchFamily="18" charset="0"/>
                <a:cs typeface="Times New Roman" panose="02020603050405020304" pitchFamily="18" charset="0"/>
              </a:rPr>
              <a:t>La démarche a été animée par un comité de pilotage composé de la directrice du pôle sensoriel, de la responsable du SAIDV, d’une professionnelle, d’un représentant du CSEp, et d’un administrateur. Il s’est réuni tout au long de la démarche afin de définir les orientations et les priorités du projet, de valider les différentes étapes.</a:t>
            </a:r>
          </a:p>
          <a:p>
            <a:pPr algn="just">
              <a:spcAft>
                <a:spcPts val="600"/>
              </a:spcAft>
            </a:pPr>
            <a:r>
              <a:rPr lang="fr-FR" sz="1000" dirty="0">
                <a:latin typeface="Calibri" panose="020F0502020204030204" pitchFamily="34" charset="0"/>
                <a:ea typeface="Times New Roman" panose="02020603050405020304" pitchFamily="18" charset="0"/>
                <a:cs typeface="Times New Roman" panose="02020603050405020304" pitchFamily="18" charset="0"/>
              </a:rPr>
              <a:t>L’objectif des réflexions a été de se centrer sur les jeunes déficients visuels suivis par le service et l’accompagnement proposé par l’équipe du SAIDV afin d’identifier des axes d’amélioration pour les années à venir.</a:t>
            </a:r>
          </a:p>
          <a:p>
            <a:pPr algn="just">
              <a:lnSpc>
                <a:spcPct val="120000"/>
              </a:lnSpc>
              <a:spcAft>
                <a:spcPts val="300"/>
              </a:spcAft>
            </a:pPr>
            <a:r>
              <a:rPr lang="fr-FR" sz="1000" dirty="0">
                <a:latin typeface="Calibri" panose="020F0502020204030204" pitchFamily="34" charset="0"/>
                <a:ea typeface="Times New Roman" panose="02020603050405020304" pitchFamily="18" charset="0"/>
                <a:cs typeface="Times New Roman" panose="02020603050405020304" pitchFamily="18" charset="0"/>
              </a:rPr>
              <a:t>Plusieurs temps ont animé cette démarche : </a:t>
            </a:r>
          </a:p>
          <a:p>
            <a:pPr marL="171450"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Présentation de la démarche aux équipes (Novembre 2019)</a:t>
            </a:r>
          </a:p>
          <a:p>
            <a:pPr marL="171450"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Entretiens avec des partenaires afin de réfléchir sur les évolutions du secteur et des pratiques en présence, avec l’Agence Régionale de Santé, l’Éducation nationale et la MDPH. (Janvier 2020) </a:t>
            </a:r>
          </a:p>
          <a:p>
            <a:pPr marL="171450"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Temps d’échange partagé avec des jeunes accueillis dans le cadre de deux groupes de parole (février 2020):</a:t>
            </a:r>
          </a:p>
          <a:p>
            <a:pPr marL="628650" lvl="1"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un groupe pour les jeunes de 6 à 8 ans, </a:t>
            </a:r>
          </a:p>
          <a:p>
            <a:pPr marL="628650" lvl="1"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un groupe pour les jeunes de 8 à 18 ans </a:t>
            </a:r>
          </a:p>
          <a:p>
            <a:pPr marL="171450"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Consultation des familles dans le cadre d’un atelier dédié (février 2020)</a:t>
            </a:r>
          </a:p>
          <a:p>
            <a:pPr marL="171450" indent="-171450" algn="just">
              <a:buClr>
                <a:schemeClr val="bg1">
                  <a:lumMod val="50000"/>
                </a:schemeClr>
              </a:buClr>
              <a:buFont typeface="Wingdings" panose="05000000000000000000" pitchFamily="2" charset="2"/>
              <a:buChar char="§"/>
            </a:pPr>
            <a:r>
              <a:rPr lang="fr-FR" sz="1000" dirty="0">
                <a:latin typeface="Calibri" panose="020F0502020204030204" pitchFamily="34" charset="0"/>
                <a:ea typeface="Times New Roman" panose="02020603050405020304" pitchFamily="18" charset="0"/>
                <a:cs typeface="Times New Roman" panose="02020603050405020304" pitchFamily="18" charset="0"/>
              </a:rPr>
              <a:t>Animation de groupes de travail  pluridisciplinaires avec les professionnels, sur les thématiques suivantes : </a:t>
            </a:r>
          </a:p>
          <a:p>
            <a:pPr marL="360000" lvl="1" indent="-171450" algn="just">
              <a:buClr>
                <a:schemeClr val="bg1">
                  <a:lumMod val="50000"/>
                </a:schemeClr>
              </a:buClr>
              <a:buFont typeface="Wingdings" panose="05000000000000000000" pitchFamily="2" charset="2"/>
              <a:buChar char="§"/>
            </a:pPr>
            <a:r>
              <a:rPr lang="fr-FR" sz="1000" dirty="0"/>
              <a:t>Les enfants accompagnés : quels besoins ? (janvier 2020)</a:t>
            </a:r>
          </a:p>
          <a:p>
            <a:pPr marL="360000" lvl="1" indent="-171450" algn="just">
              <a:buClr>
                <a:schemeClr val="bg1">
                  <a:lumMod val="50000"/>
                </a:schemeClr>
              </a:buClr>
              <a:buFont typeface="Wingdings" panose="05000000000000000000" pitchFamily="2" charset="2"/>
              <a:buChar char="§"/>
            </a:pPr>
            <a:r>
              <a:rPr lang="fr-FR" sz="1000" dirty="0"/>
              <a:t>Quel parcours pour les jeunes au sein du SAIDV ? (accueil, projet individualisé et sortie du dispositif) (janvier 2020)</a:t>
            </a:r>
          </a:p>
          <a:p>
            <a:pPr marL="360000" lvl="1" indent="-171450" algn="just">
              <a:buClr>
                <a:schemeClr val="bg1">
                  <a:lumMod val="50000"/>
                </a:schemeClr>
              </a:buClr>
              <a:buFont typeface="Wingdings" panose="05000000000000000000" pitchFamily="2" charset="2"/>
              <a:buChar char="§"/>
            </a:pPr>
            <a:r>
              <a:rPr lang="fr-FR" sz="1000" dirty="0"/>
              <a:t>Comment renforcer la mission « Ressources » du SAIDV sur le territoire ? (janvier 2020)</a:t>
            </a:r>
          </a:p>
          <a:p>
            <a:pPr marL="360000" lvl="1" indent="-171450" algn="just">
              <a:buClr>
                <a:schemeClr val="bg1">
                  <a:lumMod val="50000"/>
                </a:schemeClr>
              </a:buClr>
              <a:buFont typeface="Wingdings" panose="05000000000000000000" pitchFamily="2" charset="2"/>
              <a:buChar char="§"/>
            </a:pPr>
            <a:r>
              <a:rPr lang="fr-FR" sz="1000" dirty="0"/>
              <a:t>Quels partenariats renforcer et/ou développer ? (janvier 2020)</a:t>
            </a:r>
          </a:p>
          <a:p>
            <a:pPr marL="360000" lvl="1" indent="-171450" algn="just">
              <a:buClr>
                <a:schemeClr val="bg1">
                  <a:lumMod val="50000"/>
                </a:schemeClr>
              </a:buClr>
              <a:buFont typeface="Wingdings" panose="05000000000000000000" pitchFamily="2" charset="2"/>
              <a:buChar char="§"/>
            </a:pPr>
            <a:r>
              <a:rPr lang="fr-FR" sz="1000" dirty="0"/>
              <a:t>Management : quel sens donner à la pluridisciplinarité au SAIDV (juillet 2020)</a:t>
            </a:r>
          </a:p>
          <a:p>
            <a:pPr marL="360000" lvl="1" indent="-171450" algn="just">
              <a:buClr>
                <a:schemeClr val="bg1">
                  <a:lumMod val="50000"/>
                </a:schemeClr>
              </a:buClr>
              <a:buFont typeface="Wingdings" panose="05000000000000000000" pitchFamily="2" charset="2"/>
              <a:buChar char="§"/>
            </a:pPr>
            <a:r>
              <a:rPr lang="fr-FR" sz="1000" dirty="0"/>
              <a:t>Quelle communication interne et externe au SAIDV (outils, pratiques), et comment l’améliorer ? (juillet 2020)</a:t>
            </a:r>
          </a:p>
          <a:p>
            <a:pPr marL="172800" indent="-172800" algn="just">
              <a:buClr>
                <a:schemeClr val="bg1">
                  <a:lumMod val="50000"/>
                </a:schemeClr>
              </a:buClr>
              <a:buFont typeface="Wingdings" panose="05000000000000000000" pitchFamily="2" charset="2"/>
              <a:buChar char="§"/>
            </a:pPr>
            <a:r>
              <a:rPr lang="fr-FR" sz="1000" dirty="0">
                <a:latin typeface="Calibri" panose="020F0502020204030204" pitchFamily="34" charset="0"/>
                <a:cs typeface="Times New Roman" panose="02020603050405020304" pitchFamily="18" charset="0"/>
              </a:rPr>
              <a:t>Construction collaborative d’un plan d’actions issu des travaux, des enjeux managériaux et des orientations des politiques publiques .</a:t>
            </a:r>
          </a:p>
          <a:p>
            <a:pPr marL="188550" lvl="1" algn="just">
              <a:lnSpc>
                <a:spcPct val="120000"/>
              </a:lnSpc>
              <a:spcAft>
                <a:spcPts val="300"/>
              </a:spcAft>
              <a:buClr>
                <a:schemeClr val="bg1">
                  <a:lumMod val="50000"/>
                </a:schemeClr>
              </a:buClr>
            </a:pPr>
            <a:endParaRPr lang="fr-FR" sz="1000" dirty="0"/>
          </a:p>
        </p:txBody>
      </p:sp>
      <p:sp>
        <p:nvSpPr>
          <p:cNvPr id="28" name="Rectangle 27">
            <a:extLst>
              <a:ext uri="{FF2B5EF4-FFF2-40B4-BE49-F238E27FC236}">
                <a16:creationId xmlns:a16="http://schemas.microsoft.com/office/drawing/2014/main" id="{C4D5D33B-5C86-499F-BE13-49723A33B781}"/>
              </a:ext>
            </a:extLst>
          </p:cNvPr>
          <p:cNvSpPr>
            <a:spLocks/>
          </p:cNvSpPr>
          <p:nvPr/>
        </p:nvSpPr>
        <p:spPr>
          <a:xfrm>
            <a:off x="415365" y="2063104"/>
            <a:ext cx="3168000" cy="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1" name="Groupe 10">
            <a:extLst>
              <a:ext uri="{FF2B5EF4-FFF2-40B4-BE49-F238E27FC236}">
                <a16:creationId xmlns:a16="http://schemas.microsoft.com/office/drawing/2014/main" id="{06D25D5D-95F5-4329-A709-07F117CB9CD8}"/>
              </a:ext>
            </a:extLst>
          </p:cNvPr>
          <p:cNvGrpSpPr/>
          <p:nvPr/>
        </p:nvGrpSpPr>
        <p:grpSpPr>
          <a:xfrm>
            <a:off x="415365" y="1541386"/>
            <a:ext cx="438612" cy="438346"/>
            <a:chOff x="385923" y="1511588"/>
            <a:chExt cx="438612" cy="438346"/>
          </a:xfrm>
          <a:solidFill>
            <a:srgbClr val="7F7F7F"/>
          </a:solidFill>
        </p:grpSpPr>
        <p:sp>
          <p:nvSpPr>
            <p:cNvPr id="27" name="Ellipse 26">
              <a:extLst>
                <a:ext uri="{FF2B5EF4-FFF2-40B4-BE49-F238E27FC236}">
                  <a16:creationId xmlns:a16="http://schemas.microsoft.com/office/drawing/2014/main" id="{3D7B3C11-E5A3-4C6E-BBC0-E915AF51222D}"/>
                </a:ext>
              </a:extLst>
            </p:cNvPr>
            <p:cNvSpPr>
              <a:spLocks noChangeAspect="1"/>
            </p:cNvSpPr>
            <p:nvPr/>
          </p:nvSpPr>
          <p:spPr>
            <a:xfrm>
              <a:off x="385923" y="1511588"/>
              <a:ext cx="438612" cy="438346"/>
            </a:xfrm>
            <a:prstGeom prst="ellipse">
              <a:avLst/>
            </a:prstGeom>
            <a:grp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a:extLst>
                <a:ext uri="{FF2B5EF4-FFF2-40B4-BE49-F238E27FC236}">
                  <a16:creationId xmlns:a16="http://schemas.microsoft.com/office/drawing/2014/main" id="{A143C0A4-2CB3-4B22-A799-79F726AD9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560" y="1601294"/>
              <a:ext cx="240678" cy="237605"/>
            </a:xfrm>
            <a:prstGeom prst="rect">
              <a:avLst/>
            </a:prstGeom>
            <a:grpFill/>
            <a:ln>
              <a:noFill/>
            </a:ln>
          </p:spPr>
        </p:pic>
      </p:grpSp>
      <p:grpSp>
        <p:nvGrpSpPr>
          <p:cNvPr id="12" name="Groupe 11">
            <a:extLst>
              <a:ext uri="{FF2B5EF4-FFF2-40B4-BE49-F238E27FC236}">
                <a16:creationId xmlns:a16="http://schemas.microsoft.com/office/drawing/2014/main" id="{CBB36C50-1EAE-4439-8D26-9FDD51958E6B}"/>
              </a:ext>
            </a:extLst>
          </p:cNvPr>
          <p:cNvGrpSpPr/>
          <p:nvPr/>
        </p:nvGrpSpPr>
        <p:grpSpPr>
          <a:xfrm>
            <a:off x="4007894" y="1518635"/>
            <a:ext cx="438612" cy="438346"/>
            <a:chOff x="3923254" y="1536675"/>
            <a:chExt cx="438612" cy="438346"/>
          </a:xfrm>
          <a:solidFill>
            <a:srgbClr val="7F7F7F"/>
          </a:solidFill>
        </p:grpSpPr>
        <p:sp>
          <p:nvSpPr>
            <p:cNvPr id="30" name="Ellipse 29">
              <a:extLst>
                <a:ext uri="{FF2B5EF4-FFF2-40B4-BE49-F238E27FC236}">
                  <a16:creationId xmlns:a16="http://schemas.microsoft.com/office/drawing/2014/main" id="{0638CCF8-A3C8-47B8-A2AD-99FE25565408}"/>
                </a:ext>
              </a:extLst>
            </p:cNvPr>
            <p:cNvSpPr>
              <a:spLocks noChangeAspect="1"/>
            </p:cNvSpPr>
            <p:nvPr/>
          </p:nvSpPr>
          <p:spPr>
            <a:xfrm>
              <a:off x="3923254" y="1536675"/>
              <a:ext cx="438612" cy="438346"/>
            </a:xfrm>
            <a:prstGeom prst="ellipse">
              <a:avLst/>
            </a:prstGeom>
            <a:grp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2" name="Image 31">
              <a:extLst>
                <a:ext uri="{FF2B5EF4-FFF2-40B4-BE49-F238E27FC236}">
                  <a16:creationId xmlns:a16="http://schemas.microsoft.com/office/drawing/2014/main" id="{4FCCC7AC-200C-42D8-BC1F-AE531C58B307}"/>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013714" y="1609925"/>
              <a:ext cx="257691" cy="257691"/>
            </a:xfrm>
            <a:prstGeom prst="rect">
              <a:avLst/>
            </a:prstGeom>
            <a:grpFill/>
            <a:ln>
              <a:noFill/>
            </a:ln>
          </p:spPr>
        </p:pic>
      </p:grpSp>
      <p:sp>
        <p:nvSpPr>
          <p:cNvPr id="16" name="ZoneTexte 15">
            <a:extLst>
              <a:ext uri="{FF2B5EF4-FFF2-40B4-BE49-F238E27FC236}">
                <a16:creationId xmlns:a16="http://schemas.microsoft.com/office/drawing/2014/main" id="{55BF9D09-69D0-4832-A67F-801D8C72B729}"/>
              </a:ext>
            </a:extLst>
          </p:cNvPr>
          <p:cNvSpPr txBox="1">
            <a:spLocks/>
          </p:cNvSpPr>
          <p:nvPr/>
        </p:nvSpPr>
        <p:spPr>
          <a:xfrm>
            <a:off x="1097990" y="277995"/>
            <a:ext cx="4161386" cy="776399"/>
          </a:xfrm>
          <a:prstGeom prst="rect">
            <a:avLst/>
          </a:prstGeom>
          <a:noFill/>
        </p:spPr>
        <p:txBody>
          <a:bodyPr wrap="square" rtlCol="0" anchor="ctr">
            <a:noAutofit/>
          </a:bodyPr>
          <a:lstStyle/>
          <a:p>
            <a:r>
              <a:rPr lang="fr-FR" sz="3000" b="1" dirty="0">
                <a:solidFill>
                  <a:schemeClr val="bg1">
                    <a:lumMod val="50000"/>
                  </a:schemeClr>
                </a:solidFill>
                <a:latin typeface="Arial" panose="020B0604020202020204" pitchFamily="34" charset="0"/>
                <a:cs typeface="Arial" panose="020B0604020202020204" pitchFamily="34" charset="0"/>
              </a:rPr>
              <a:t>INTRODUCTION</a:t>
            </a:r>
          </a:p>
        </p:txBody>
      </p:sp>
      <p:grpSp>
        <p:nvGrpSpPr>
          <p:cNvPr id="52" name="Groupe 51">
            <a:extLst>
              <a:ext uri="{FF2B5EF4-FFF2-40B4-BE49-F238E27FC236}">
                <a16:creationId xmlns:a16="http://schemas.microsoft.com/office/drawing/2014/main" id="{4394E28D-F3C2-4623-9EA2-EB254C222AA6}"/>
              </a:ext>
            </a:extLst>
          </p:cNvPr>
          <p:cNvGrpSpPr/>
          <p:nvPr/>
        </p:nvGrpSpPr>
        <p:grpSpPr>
          <a:xfrm>
            <a:off x="354432" y="5292296"/>
            <a:ext cx="3353882" cy="1594244"/>
            <a:chOff x="161213" y="3716093"/>
            <a:chExt cx="3353882" cy="1594244"/>
          </a:xfrm>
        </p:grpSpPr>
        <p:grpSp>
          <p:nvGrpSpPr>
            <p:cNvPr id="53" name="Groupe 52">
              <a:extLst>
                <a:ext uri="{FF2B5EF4-FFF2-40B4-BE49-F238E27FC236}">
                  <a16:creationId xmlns:a16="http://schemas.microsoft.com/office/drawing/2014/main" id="{FCDE0011-0BB2-482D-B7A6-0DD415C0C76A}"/>
                </a:ext>
              </a:extLst>
            </p:cNvPr>
            <p:cNvGrpSpPr/>
            <p:nvPr/>
          </p:nvGrpSpPr>
          <p:grpSpPr>
            <a:xfrm>
              <a:off x="161213" y="3814166"/>
              <a:ext cx="3353882" cy="1496171"/>
              <a:chOff x="626270" y="3790902"/>
              <a:chExt cx="3353882" cy="1496171"/>
            </a:xfrm>
          </p:grpSpPr>
          <p:sp>
            <p:nvSpPr>
              <p:cNvPr id="55" name="Forme 54">
                <a:extLst>
                  <a:ext uri="{FF2B5EF4-FFF2-40B4-BE49-F238E27FC236}">
                    <a16:creationId xmlns:a16="http://schemas.microsoft.com/office/drawing/2014/main" id="{86854F0B-B523-4AD8-97E6-5D9FC50C2C0F}"/>
                  </a:ext>
                </a:extLst>
              </p:cNvPr>
              <p:cNvSpPr/>
              <p:nvPr/>
            </p:nvSpPr>
            <p:spPr>
              <a:xfrm>
                <a:off x="627597" y="3790902"/>
                <a:ext cx="3352555" cy="1028257"/>
              </a:xfrm>
              <a:prstGeom prst="swooshArrow">
                <a:avLst>
                  <a:gd name="adj1" fmla="val 25000"/>
                  <a:gd name="adj2" fmla="val 25000"/>
                </a:avLst>
              </a:prstGeom>
              <a:solidFill>
                <a:schemeClr val="bg2">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Ellipse 55">
                <a:extLst>
                  <a:ext uri="{FF2B5EF4-FFF2-40B4-BE49-F238E27FC236}">
                    <a16:creationId xmlns:a16="http://schemas.microsoft.com/office/drawing/2014/main" id="{2E5D96D3-7CCD-4893-B2F3-294F902487EF}"/>
                  </a:ext>
                </a:extLst>
              </p:cNvPr>
              <p:cNvSpPr/>
              <p:nvPr/>
            </p:nvSpPr>
            <p:spPr>
              <a:xfrm>
                <a:off x="907539" y="4559634"/>
                <a:ext cx="72000" cy="72000"/>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Forme libre : forme 56">
                <a:extLst>
                  <a:ext uri="{FF2B5EF4-FFF2-40B4-BE49-F238E27FC236}">
                    <a16:creationId xmlns:a16="http://schemas.microsoft.com/office/drawing/2014/main" id="{C61DF3E5-47F8-4A19-8D18-CDEC025AB02A}"/>
                  </a:ext>
                </a:extLst>
              </p:cNvPr>
              <p:cNvSpPr/>
              <p:nvPr/>
            </p:nvSpPr>
            <p:spPr>
              <a:xfrm>
                <a:off x="626270" y="4822270"/>
                <a:ext cx="987053" cy="415498"/>
              </a:xfrm>
              <a:custGeom>
                <a:avLst/>
                <a:gdLst>
                  <a:gd name="connsiteX0" fmla="*/ 0 w 820747"/>
                  <a:gd name="connsiteY0" fmla="*/ 0 h 636255"/>
                  <a:gd name="connsiteX1" fmla="*/ 820747 w 820747"/>
                  <a:gd name="connsiteY1" fmla="*/ 0 h 636255"/>
                  <a:gd name="connsiteX2" fmla="*/ 820747 w 820747"/>
                  <a:gd name="connsiteY2" fmla="*/ 636255 h 636255"/>
                  <a:gd name="connsiteX3" fmla="*/ 0 w 820747"/>
                  <a:gd name="connsiteY3" fmla="*/ 636255 h 636255"/>
                  <a:gd name="connsiteX4" fmla="*/ 0 w 820747"/>
                  <a:gd name="connsiteY4" fmla="*/ 0 h 636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747" h="636255">
                    <a:moveTo>
                      <a:pt x="0" y="0"/>
                    </a:moveTo>
                    <a:lnTo>
                      <a:pt x="820747" y="0"/>
                    </a:lnTo>
                    <a:lnTo>
                      <a:pt x="820747" y="636255"/>
                    </a:lnTo>
                    <a:lnTo>
                      <a:pt x="0" y="6362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000" tIns="0" rIns="0" bIns="0" numCol="1" spcCol="1270" anchor="t" anchorCtr="0">
                <a:spAutoFit/>
              </a:bodyPr>
              <a:lstStyle/>
              <a:p>
                <a:pPr defTabSz="444500">
                  <a:lnSpc>
                    <a:spcPct val="90000"/>
                  </a:lnSpc>
                  <a:spcBef>
                    <a:spcPct val="0"/>
                  </a:spcBef>
                  <a:spcAft>
                    <a:spcPct val="35000"/>
                  </a:spcAft>
                </a:pPr>
                <a:r>
                  <a:rPr lang="fr-FR" sz="750" dirty="0">
                    <a:solidFill>
                      <a:schemeClr val="tx1"/>
                    </a:solidFill>
                    <a:latin typeface="Calibri" panose="020F0502020204030204" pitchFamily="34" charset="0"/>
                    <a:cs typeface="Times New Roman" panose="02020603050405020304" pitchFamily="18" charset="0"/>
                  </a:rPr>
                  <a:t>Répondre aux exigences de la réglementation et des recommandations de bonnes pratiques</a:t>
                </a:r>
              </a:p>
            </p:txBody>
          </p:sp>
          <p:sp>
            <p:nvSpPr>
              <p:cNvPr id="58" name="Ellipse 57">
                <a:extLst>
                  <a:ext uri="{FF2B5EF4-FFF2-40B4-BE49-F238E27FC236}">
                    <a16:creationId xmlns:a16="http://schemas.microsoft.com/office/drawing/2014/main" id="{3FA68C86-C3C0-40F0-9DA3-8BAA7E710E2A}"/>
                  </a:ext>
                </a:extLst>
              </p:cNvPr>
              <p:cNvSpPr/>
              <p:nvPr/>
            </p:nvSpPr>
            <p:spPr>
              <a:xfrm>
                <a:off x="1773479" y="4233591"/>
                <a:ext cx="108000" cy="108000"/>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Forme libre : forme 58">
                <a:extLst>
                  <a:ext uri="{FF2B5EF4-FFF2-40B4-BE49-F238E27FC236}">
                    <a16:creationId xmlns:a16="http://schemas.microsoft.com/office/drawing/2014/main" id="{13E36EE5-9D7D-482F-993A-5AD82C02BD54}"/>
                  </a:ext>
                </a:extLst>
              </p:cNvPr>
              <p:cNvSpPr/>
              <p:nvPr/>
            </p:nvSpPr>
            <p:spPr>
              <a:xfrm>
                <a:off x="1655301" y="4559634"/>
                <a:ext cx="1082336" cy="623248"/>
              </a:xfrm>
              <a:custGeom>
                <a:avLst/>
                <a:gdLst>
                  <a:gd name="connsiteX0" fmla="*/ 0 w 845404"/>
                  <a:gd name="connsiteY0" fmla="*/ 0 h 1197656"/>
                  <a:gd name="connsiteX1" fmla="*/ 845404 w 845404"/>
                  <a:gd name="connsiteY1" fmla="*/ 0 h 1197656"/>
                  <a:gd name="connsiteX2" fmla="*/ 845404 w 845404"/>
                  <a:gd name="connsiteY2" fmla="*/ 1197656 h 1197656"/>
                  <a:gd name="connsiteX3" fmla="*/ 0 w 845404"/>
                  <a:gd name="connsiteY3" fmla="*/ 1197656 h 1197656"/>
                  <a:gd name="connsiteX4" fmla="*/ 0 w 845404"/>
                  <a:gd name="connsiteY4" fmla="*/ 0 h 119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04" h="1197656">
                    <a:moveTo>
                      <a:pt x="0" y="0"/>
                    </a:moveTo>
                    <a:lnTo>
                      <a:pt x="845404" y="0"/>
                    </a:lnTo>
                    <a:lnTo>
                      <a:pt x="845404" y="1197656"/>
                    </a:lnTo>
                    <a:lnTo>
                      <a:pt x="0" y="1197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000" tIns="0" rIns="0" bIns="0" numCol="1" spcCol="1270" anchor="t" anchorCtr="0">
                <a:spAutoFit/>
              </a:bodyPr>
              <a:lstStyle/>
              <a:p>
                <a:pPr marL="0" lvl="0" indent="0" algn="l" defTabSz="444500">
                  <a:lnSpc>
                    <a:spcPct val="90000"/>
                  </a:lnSpc>
                  <a:spcBef>
                    <a:spcPct val="0"/>
                  </a:spcBef>
                  <a:spcAft>
                    <a:spcPct val="35000"/>
                  </a:spcAft>
                  <a:buNone/>
                </a:pPr>
                <a:r>
                  <a:rPr lang="fr-FR" sz="750" dirty="0">
                    <a:solidFill>
                      <a:schemeClr val="tx1"/>
                    </a:solidFill>
                    <a:latin typeface="Calibri" panose="020F0502020204030204" pitchFamily="34" charset="0"/>
                    <a:cs typeface="Times New Roman" panose="02020603050405020304" pitchFamily="18" charset="0"/>
                  </a:rPr>
                  <a:t>Présenter l’établissement, guider l’ensemble des parties prenantes et fédérer les acteurs autour d’un projet partagé et porté par tous</a:t>
                </a:r>
              </a:p>
            </p:txBody>
          </p:sp>
          <p:sp>
            <p:nvSpPr>
              <p:cNvPr id="60" name="Ellipse 59">
                <a:extLst>
                  <a:ext uri="{FF2B5EF4-FFF2-40B4-BE49-F238E27FC236}">
                    <a16:creationId xmlns:a16="http://schemas.microsoft.com/office/drawing/2014/main" id="{B5C86F5D-2C2D-404D-939C-0D3B24C226DE}"/>
                  </a:ext>
                </a:extLst>
              </p:cNvPr>
              <p:cNvSpPr/>
              <p:nvPr/>
            </p:nvSpPr>
            <p:spPr>
              <a:xfrm>
                <a:off x="2941956" y="4008679"/>
                <a:ext cx="180000" cy="180000"/>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Forme libre : forme 60">
                <a:extLst>
                  <a:ext uri="{FF2B5EF4-FFF2-40B4-BE49-F238E27FC236}">
                    <a16:creationId xmlns:a16="http://schemas.microsoft.com/office/drawing/2014/main" id="{82E1505B-BFEE-4498-8AAE-31CFD383B69D}"/>
                  </a:ext>
                </a:extLst>
              </p:cNvPr>
              <p:cNvSpPr/>
              <p:nvPr/>
            </p:nvSpPr>
            <p:spPr>
              <a:xfrm>
                <a:off x="2742375" y="4248327"/>
                <a:ext cx="1201864" cy="1038746"/>
              </a:xfrm>
              <a:custGeom>
                <a:avLst/>
                <a:gdLst>
                  <a:gd name="connsiteX0" fmla="*/ 0 w 845404"/>
                  <a:gd name="connsiteY0" fmla="*/ 0 h 1530094"/>
                  <a:gd name="connsiteX1" fmla="*/ 845404 w 845404"/>
                  <a:gd name="connsiteY1" fmla="*/ 0 h 1530094"/>
                  <a:gd name="connsiteX2" fmla="*/ 845404 w 845404"/>
                  <a:gd name="connsiteY2" fmla="*/ 1530094 h 1530094"/>
                  <a:gd name="connsiteX3" fmla="*/ 0 w 845404"/>
                  <a:gd name="connsiteY3" fmla="*/ 1530094 h 1530094"/>
                  <a:gd name="connsiteX4" fmla="*/ 0 w 845404"/>
                  <a:gd name="connsiteY4" fmla="*/ 0 h 153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404" h="1530094">
                    <a:moveTo>
                      <a:pt x="0" y="0"/>
                    </a:moveTo>
                    <a:lnTo>
                      <a:pt x="845404" y="0"/>
                    </a:lnTo>
                    <a:lnTo>
                      <a:pt x="845404" y="1530094"/>
                    </a:lnTo>
                    <a:lnTo>
                      <a:pt x="0" y="15300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000" tIns="0" rIns="0" bIns="0" numCol="1" spcCol="1270" anchor="t" anchorCtr="0">
                <a:spAutoFit/>
              </a:bodyPr>
              <a:lstStyle/>
              <a:p>
                <a:pPr lvl="0" algn="just">
                  <a:spcBef>
                    <a:spcPct val="0"/>
                  </a:spcBef>
                </a:pPr>
                <a:r>
                  <a:rPr lang="fr-FR" sz="750" dirty="0">
                    <a:solidFill>
                      <a:schemeClr val="tx1"/>
                    </a:solidFill>
                    <a:latin typeface="Calibri" panose="020F0502020204030204" pitchFamily="34" charset="0"/>
                    <a:cs typeface="Times New Roman" panose="02020603050405020304" pitchFamily="18" charset="0"/>
                  </a:rPr>
                  <a:t>Améliorer l’accompagnement proposé : </a:t>
                </a:r>
              </a:p>
              <a:p>
                <a:pPr marL="87313" lvl="1" indent="-87313" algn="just">
                  <a:spcBef>
                    <a:spcPct val="0"/>
                  </a:spcBef>
                  <a:buFont typeface="Arial" panose="020B0604020202020204" pitchFamily="34" charset="0"/>
                  <a:buChar char="•"/>
                </a:pPr>
                <a:r>
                  <a:rPr lang="fr-FR" sz="750" dirty="0">
                    <a:solidFill>
                      <a:schemeClr val="tx1"/>
                    </a:solidFill>
                    <a:latin typeface="Calibri" panose="020F0502020204030204" pitchFamily="34" charset="0"/>
                    <a:cs typeface="Times New Roman" panose="02020603050405020304" pitchFamily="18" charset="0"/>
                  </a:rPr>
                  <a:t>Au regard des besoins des jeunes accueillis</a:t>
                </a:r>
              </a:p>
              <a:p>
                <a:pPr marL="87313" lvl="1" indent="-87313" algn="just">
                  <a:spcBef>
                    <a:spcPct val="0"/>
                  </a:spcBef>
                  <a:buFont typeface="Arial" panose="020B0604020202020204" pitchFamily="34" charset="0"/>
                  <a:buChar char="•"/>
                </a:pPr>
                <a:r>
                  <a:rPr lang="fr-FR" sz="750" dirty="0">
                    <a:solidFill>
                      <a:schemeClr val="tx1"/>
                    </a:solidFill>
                    <a:latin typeface="Calibri" panose="020F0502020204030204" pitchFamily="34" charset="0"/>
                    <a:cs typeface="Times New Roman" panose="02020603050405020304" pitchFamily="18" charset="0"/>
                  </a:rPr>
                  <a:t>Par la mise en œuvre des orientations du projet inscrites dans un plan d’actions d’amélioration continue de la qualité</a:t>
                </a:r>
              </a:p>
            </p:txBody>
          </p:sp>
        </p:grpSp>
        <p:sp>
          <p:nvSpPr>
            <p:cNvPr id="54" name="ZoneTexte 53">
              <a:extLst>
                <a:ext uri="{FF2B5EF4-FFF2-40B4-BE49-F238E27FC236}">
                  <a16:creationId xmlns:a16="http://schemas.microsoft.com/office/drawing/2014/main" id="{C67D350C-3FEF-422E-B2FB-26C13FD2D19B}"/>
                </a:ext>
              </a:extLst>
            </p:cNvPr>
            <p:cNvSpPr txBox="1"/>
            <p:nvPr/>
          </p:nvSpPr>
          <p:spPr>
            <a:xfrm>
              <a:off x="237792" y="3716093"/>
              <a:ext cx="2279022" cy="276999"/>
            </a:xfrm>
            <a:prstGeom prst="rect">
              <a:avLst/>
            </a:prstGeom>
            <a:noFill/>
          </p:spPr>
          <p:txBody>
            <a:bodyPr wrap="none" rtlCol="0">
              <a:spAutoFit/>
            </a:bodyPr>
            <a:lstStyle/>
            <a:p>
              <a:r>
                <a:rPr lang="fr-FR" sz="1200" b="1" i="1" dirty="0"/>
                <a:t>Un projet d’établissement pour : </a:t>
              </a:r>
            </a:p>
          </p:txBody>
        </p:sp>
      </p:grpSp>
      <p:sp>
        <p:nvSpPr>
          <p:cNvPr id="2" name="Espace réservé du numéro de diapositive 1">
            <a:extLst>
              <a:ext uri="{FF2B5EF4-FFF2-40B4-BE49-F238E27FC236}">
                <a16:creationId xmlns:a16="http://schemas.microsoft.com/office/drawing/2014/main" id="{171DD346-1082-4C26-84AF-D51B72B802AD}"/>
              </a:ext>
            </a:extLst>
          </p:cNvPr>
          <p:cNvSpPr>
            <a:spLocks noGrp="1"/>
          </p:cNvSpPr>
          <p:nvPr>
            <p:ph type="sldNum" sz="quarter" idx="4"/>
          </p:nvPr>
        </p:nvSpPr>
        <p:spPr/>
        <p:txBody>
          <a:bodyPr/>
          <a:lstStyle/>
          <a:p>
            <a:fld id="{783F95A4-AEF2-4187-971F-58B8102EF8C3}" type="slidenum">
              <a:rPr lang="fr-FR" smtClean="0"/>
              <a:t>5</a:t>
            </a:fld>
            <a:endParaRPr lang="fr-FR" dirty="0"/>
          </a:p>
        </p:txBody>
      </p:sp>
      <p:sp>
        <p:nvSpPr>
          <p:cNvPr id="5" name="ZoneTexte 4">
            <a:extLst>
              <a:ext uri="{FF2B5EF4-FFF2-40B4-BE49-F238E27FC236}">
                <a16:creationId xmlns:a16="http://schemas.microsoft.com/office/drawing/2014/main" id="{869D3A34-7382-4386-87FE-37C2C534122D}"/>
              </a:ext>
            </a:extLst>
          </p:cNvPr>
          <p:cNvSpPr txBox="1"/>
          <p:nvPr/>
        </p:nvSpPr>
        <p:spPr>
          <a:xfrm>
            <a:off x="823647" y="1486024"/>
            <a:ext cx="2884667" cy="584775"/>
          </a:xfrm>
          <a:prstGeom prst="rect">
            <a:avLst/>
          </a:prstGeom>
          <a:noFill/>
        </p:spPr>
        <p:txBody>
          <a:bodyPr wrap="square" rtlCol="0">
            <a:spAutoFit/>
          </a:bodyPr>
          <a:lstStyle/>
          <a:p>
            <a:pPr lvl="0">
              <a:spcAft>
                <a:spcPts val="600"/>
              </a:spcAft>
            </a:pPr>
            <a:r>
              <a:rPr lang="fr-FR" sz="1600" dirty="0">
                <a:solidFill>
                  <a:srgbClr val="E7E6E6">
                    <a:lumMod val="50000"/>
                  </a:srgbClr>
                </a:solidFill>
              </a:rPr>
              <a:t>Les objectifs du projet d’établissement</a:t>
            </a:r>
            <a:endParaRPr lang="fr-FR" sz="1600" b="1" i="1" dirty="0">
              <a:solidFill>
                <a:srgbClr val="4472C4">
                  <a:lumMod val="60000"/>
                  <a:lumOff val="40000"/>
                </a:srgbClr>
              </a:solidFill>
            </a:endParaRPr>
          </a:p>
        </p:txBody>
      </p:sp>
      <p:sp>
        <p:nvSpPr>
          <p:cNvPr id="6" name="ZoneTexte 5">
            <a:extLst>
              <a:ext uri="{FF2B5EF4-FFF2-40B4-BE49-F238E27FC236}">
                <a16:creationId xmlns:a16="http://schemas.microsoft.com/office/drawing/2014/main" id="{37460738-59A7-45DD-82B0-E7EF064D792A}"/>
              </a:ext>
            </a:extLst>
          </p:cNvPr>
          <p:cNvSpPr txBox="1"/>
          <p:nvPr/>
        </p:nvSpPr>
        <p:spPr>
          <a:xfrm>
            <a:off x="4438241" y="1547290"/>
            <a:ext cx="3030367" cy="338554"/>
          </a:xfrm>
          <a:prstGeom prst="rect">
            <a:avLst/>
          </a:prstGeom>
          <a:noFill/>
        </p:spPr>
        <p:txBody>
          <a:bodyPr wrap="square" rtlCol="0">
            <a:spAutoFit/>
          </a:bodyPr>
          <a:lstStyle/>
          <a:p>
            <a:r>
              <a:rPr lang="fr-FR" sz="1600" dirty="0">
                <a:solidFill>
                  <a:schemeClr val="bg1">
                    <a:lumMod val="50000"/>
                  </a:schemeClr>
                </a:solidFill>
              </a:rPr>
              <a:t>La méthode d’élaboration</a:t>
            </a:r>
            <a:endParaRPr lang="fr-FR" sz="1600" b="1" i="1" dirty="0">
              <a:solidFill>
                <a:srgbClr val="4472C4">
                  <a:lumMod val="60000"/>
                  <a:lumOff val="40000"/>
                </a:srgbClr>
              </a:solidFill>
            </a:endParaRPr>
          </a:p>
        </p:txBody>
      </p:sp>
      <p:sp>
        <p:nvSpPr>
          <p:cNvPr id="34" name="Rectangle 33">
            <a:extLst>
              <a:ext uri="{FF2B5EF4-FFF2-40B4-BE49-F238E27FC236}">
                <a16:creationId xmlns:a16="http://schemas.microsoft.com/office/drawing/2014/main" id="{DEA2BCCD-5897-4E07-AF37-12D533E68D12}"/>
              </a:ext>
            </a:extLst>
          </p:cNvPr>
          <p:cNvSpPr>
            <a:spLocks/>
          </p:cNvSpPr>
          <p:nvPr/>
        </p:nvSpPr>
        <p:spPr>
          <a:xfrm flipV="1">
            <a:off x="4064155" y="2046904"/>
            <a:ext cx="3168000" cy="0"/>
          </a:xfrm>
          <a:prstGeom prst="rect">
            <a:avLst/>
          </a:prstGeom>
          <a:solidFill>
            <a:srgbClr val="7F7F7F"/>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0496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8D261E88-3ED2-4EAB-9938-1A64B9094DD5}"/>
              </a:ext>
            </a:extLst>
          </p:cNvPr>
          <p:cNvSpPr>
            <a:spLocks noChangeAspect="1"/>
          </p:cNvSpPr>
          <p:nvPr/>
        </p:nvSpPr>
        <p:spPr>
          <a:xfrm>
            <a:off x="4030641" y="1464955"/>
            <a:ext cx="438612" cy="43834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avec coin arrondi et coin rogné en haut 9">
            <a:extLst>
              <a:ext uri="{FF2B5EF4-FFF2-40B4-BE49-F238E27FC236}">
                <a16:creationId xmlns:a16="http://schemas.microsoft.com/office/drawing/2014/main" id="{35DCD159-E55B-4BDE-B9BD-16EB3476C1C5}"/>
              </a:ext>
            </a:extLst>
          </p:cNvPr>
          <p:cNvSpPr/>
          <p:nvPr/>
        </p:nvSpPr>
        <p:spPr>
          <a:xfrm rot="5400000">
            <a:off x="142762" y="271520"/>
            <a:ext cx="923600" cy="837989"/>
          </a:xfrm>
          <a:prstGeom prst="snipRoundRect">
            <a:avLst/>
          </a:prstGeom>
          <a:solidFill>
            <a:schemeClr val="bg1">
              <a:lumMod val="50000"/>
            </a:schemeClr>
          </a:solidFill>
          <a:ln w="12700" cap="flat" cmpd="sng" algn="ctr">
            <a:solidFill>
              <a:schemeClr val="bg1">
                <a:lumMod val="50000"/>
              </a:schemeClr>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1</a:t>
            </a:r>
          </a:p>
        </p:txBody>
      </p:sp>
      <p:sp>
        <p:nvSpPr>
          <p:cNvPr id="3" name="Rectangle 2">
            <a:extLst>
              <a:ext uri="{FF2B5EF4-FFF2-40B4-BE49-F238E27FC236}">
                <a16:creationId xmlns:a16="http://schemas.microsoft.com/office/drawing/2014/main" id="{F54B7021-B66A-4547-9D60-7A9CEE56F7CC}"/>
              </a:ext>
            </a:extLst>
          </p:cNvPr>
          <p:cNvSpPr/>
          <p:nvPr/>
        </p:nvSpPr>
        <p:spPr>
          <a:xfrm>
            <a:off x="329563" y="1499346"/>
            <a:ext cx="6985637" cy="13876427"/>
          </a:xfrm>
          <a:prstGeom prst="rect">
            <a:avLst/>
          </a:prstGeom>
        </p:spPr>
        <p:txBody>
          <a:bodyPr wrap="square" numCol="2" spcCol="360000">
            <a:spAutoFit/>
          </a:bodyPr>
          <a:lstStyle/>
          <a:p>
            <a:pPr lvl="0" algn="just">
              <a:spcBef>
                <a:spcPts val="600"/>
              </a:spcBef>
              <a:spcAft>
                <a:spcPts val="300"/>
              </a:spcAft>
            </a:pPr>
            <a:r>
              <a:rPr lang="fr-FR" sz="2000" dirty="0">
                <a:solidFill>
                  <a:srgbClr val="E7E6E6">
                    <a:lumMod val="50000"/>
                  </a:srgbClr>
                </a:solidFill>
              </a:rPr>
              <a:t>	</a:t>
            </a:r>
            <a:endParaRPr lang="fr-FR" sz="500" dirty="0"/>
          </a:p>
          <a:p>
            <a:pPr algn="just">
              <a:spcAft>
                <a:spcPts val="600"/>
              </a:spcAft>
            </a:pPr>
            <a:endParaRPr lang="fr-FR" sz="1000" dirty="0"/>
          </a:p>
          <a:p>
            <a:pPr algn="just">
              <a:spcAft>
                <a:spcPts val="600"/>
              </a:spcAft>
            </a:pPr>
            <a:r>
              <a:rPr lang="fr-FR" sz="1000" dirty="0"/>
              <a:t>Peu de données épidémiologiques récentes sont disponibles sur le handicap visuel, ce qui complexifie une analyse approfondie du sujet. </a:t>
            </a:r>
          </a:p>
          <a:p>
            <a:pPr algn="just">
              <a:spcAft>
                <a:spcPts val="600"/>
              </a:spcAft>
            </a:pPr>
            <a:r>
              <a:rPr lang="fr-FR" sz="1000" dirty="0"/>
              <a:t>Selon l’enquête « handicaps-incapacités-dépendance » (HID) de l’INSEE (2000), 1 700 000 personnes seraient déficientes visuelles en France, soit </a:t>
            </a:r>
            <a:r>
              <a:rPr lang="fr-FR" sz="1000" b="1" dirty="0"/>
              <a:t>1 personne sur 100</a:t>
            </a:r>
            <a:r>
              <a:rPr lang="fr-FR" sz="1000" dirty="0"/>
              <a:t>. Cette déficience se manifeste à </a:t>
            </a:r>
            <a:r>
              <a:rPr lang="fr-FR" sz="1000" b="1" dirty="0"/>
              <a:t>divers degrés. </a:t>
            </a:r>
          </a:p>
          <a:p>
            <a:pPr algn="just">
              <a:spcAft>
                <a:spcPts val="600"/>
              </a:spcAft>
            </a:pPr>
            <a:endParaRPr lang="fr-FR" sz="1000" b="1"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algn="just">
              <a:spcAft>
                <a:spcPts val="600"/>
              </a:spcAft>
            </a:pPr>
            <a:endParaRPr lang="fr-FR" sz="1000" dirty="0"/>
          </a:p>
          <a:p>
            <a:pPr lvl="0" algn="just">
              <a:spcAft>
                <a:spcPts val="600"/>
              </a:spcAft>
              <a:buClr>
                <a:srgbClr val="013C7E"/>
              </a:buClr>
            </a:pPr>
            <a:r>
              <a:rPr lang="fr-FR" sz="1000" dirty="0"/>
              <a:t>Enfin, 12% des déficients visuels sont aveugles ou malvoyants profonds, avec une vision résiduelle limitée à la distinction de silhouettes. </a:t>
            </a:r>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algn="just">
              <a:spcAft>
                <a:spcPts val="600"/>
              </a:spcAft>
              <a:buClr>
                <a:srgbClr val="013C7E"/>
              </a:buClr>
            </a:pPr>
            <a:r>
              <a:rPr lang="fr-FR" sz="1000" dirty="0"/>
              <a:t>Concernant les jeunes plus spécifiquement, l’Éducation nationale comptait quelques </a:t>
            </a:r>
            <a:r>
              <a:rPr lang="fr-FR" sz="1000" b="1" dirty="0"/>
              <a:t>5 500 enfants et adolescents déficients visuels scolarisés</a:t>
            </a:r>
            <a:r>
              <a:rPr lang="fr-FR" sz="1000" dirty="0"/>
              <a:t> à la rentrée 2010-2011 (2). </a:t>
            </a:r>
            <a:r>
              <a:rPr lang="fr-FR" sz="1000" b="1" dirty="0"/>
              <a:t>La grande majorité est scolarisée en classe ordinaire </a:t>
            </a:r>
            <a:r>
              <a:rPr lang="fr-FR" sz="1000" dirty="0"/>
              <a:t>(75%), parfois en classe ULIS (8%) et 17% sont accompagnés dans le cadre d’établissements médico-sociaux. </a:t>
            </a:r>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lvl="0" algn="just">
              <a:spcAft>
                <a:spcPts val="600"/>
              </a:spcAft>
              <a:buClr>
                <a:srgbClr val="013C7E"/>
              </a:buClr>
            </a:pPr>
            <a:endParaRPr lang="fr-FR" sz="1000" dirty="0"/>
          </a:p>
          <a:p>
            <a:pPr marL="468000" algn="just">
              <a:spcAft>
                <a:spcPts val="600"/>
              </a:spcAft>
            </a:pPr>
            <a:endParaRPr lang="fr-FR" sz="1600" cap="all" dirty="0">
              <a:solidFill>
                <a:srgbClr val="E7E6E6">
                  <a:lumMod val="50000"/>
                </a:srgbClr>
              </a:solidFill>
            </a:endParaRPr>
          </a:p>
          <a:p>
            <a:pPr marL="468000" algn="just">
              <a:spcAft>
                <a:spcPts val="600"/>
              </a:spcAft>
            </a:pPr>
            <a:endParaRPr lang="fr-FR" sz="1000" dirty="0"/>
          </a:p>
          <a:p>
            <a:pPr algn="just">
              <a:spcAft>
                <a:spcPts val="600"/>
              </a:spcAft>
            </a:pPr>
            <a:endParaRPr lang="fr-FR" sz="1600" dirty="0"/>
          </a:p>
          <a:p>
            <a:pPr algn="just">
              <a:spcAft>
                <a:spcPts val="600"/>
              </a:spcAft>
            </a:pPr>
            <a:r>
              <a:rPr lang="fr-FR" sz="1000" dirty="0"/>
              <a:t>Pour les jeunes porteurs d’une déficience visuelle, l’intégration dans la vie locale peut constituer un réel challenge. Le jeune sera en effet bien souvent confronté à des difficultés que ne connaissent pas les autres enfants et adolescents, notamment concernant bon nombre de gestes du quotidien (se déplacer, prendre soin de soi et de son « chez soi », s’incorporer à l’école, accéder aux différents enseignements proposés en classe…)</a:t>
            </a:r>
          </a:p>
          <a:p>
            <a:pPr algn="just">
              <a:spcAft>
                <a:spcPts val="600"/>
              </a:spcAft>
            </a:pPr>
            <a:r>
              <a:rPr lang="fr-FR" sz="1000" dirty="0"/>
              <a:t>Par conséquent, la plupart du temps scolarisé en milieu ordinaire, le jeune déficient visuel aura un besoin accru d’accompagnement au quotidien. Le SAIDV est la réponse territoriale pour les jeunes déficients visuels en milieu inclusif pour les </a:t>
            </a:r>
            <a:r>
              <a:rPr lang="fr-FR" sz="1000" b="1" dirty="0"/>
              <a:t>soutenir dans leurs projets de vie, et notamment leur projet pédagogique. </a:t>
            </a:r>
          </a:p>
          <a:p>
            <a:pPr algn="just">
              <a:spcAft>
                <a:spcPts val="600"/>
              </a:spcAft>
            </a:pPr>
            <a:r>
              <a:rPr lang="fr-FR" sz="1000" dirty="0"/>
              <a:t>A l’issue de son parcours d’enseignement</a:t>
            </a:r>
            <a:r>
              <a:rPr lang="fr-FR" sz="1000" b="1" dirty="0"/>
              <a:t>, l’entrée dans le milieu professionnel</a:t>
            </a:r>
            <a:r>
              <a:rPr lang="fr-FR" sz="1000" dirty="0"/>
              <a:t> du jeune pourra également être complexifiée. On constate en effet que le taux de chômage des personnes porteuses de handicap (tout handicap confondu) reste bien supérieur (avec reconnaissance administrative) à la moyenne nationale, avec 22% de personnes au chômage contre 9% dans la population générale. La durée du chômage est également supérieure pour les personnes porteuses de handicap (en moyenne 22 mois contre 15 pour la population générale). </a:t>
            </a:r>
          </a:p>
          <a:p>
            <a:pPr algn="just">
              <a:spcAft>
                <a:spcPts val="600"/>
              </a:spcAft>
            </a:pPr>
            <a:r>
              <a:rPr lang="fr-FR" sz="1000" dirty="0"/>
              <a:t>Une fois le contrat de travail signé, l’intégration du travailleur porteur de déficience visuelle sera également complexe, malgré les obligations qui incombent à l’employeur. La loi du 11 février 2005 stipule l’égalité des droits du citoyen mais en réalité, le jeune DV rencontre de nombreux obstacles. Une étude interrogeant des personnes déficientes visuelles sur leur incorporation professionnelle réalisée par la Fédération des Aveugles et handicapés visuels de France en 2013 révèle les éléments suivants* :</a:t>
            </a:r>
          </a:p>
          <a:p>
            <a:pPr marL="171450" indent="-171450" algn="just">
              <a:buFont typeface="Arial" panose="020B0604020202020204" pitchFamily="34" charset="0"/>
              <a:buChar char="•"/>
            </a:pPr>
            <a:r>
              <a:rPr lang="fr-FR" sz="1000" dirty="0"/>
              <a:t>71,5% des personnes interrogées estiment que leur    employeur    a    favorisé    leur    intégration    professionnelle    en    installant    des    aides    techniques</a:t>
            </a:r>
          </a:p>
          <a:p>
            <a:pPr marL="171450" indent="-171450" algn="just">
              <a:buFont typeface="Arial" panose="020B0604020202020204" pitchFamily="34" charset="0"/>
              <a:buChar char="•"/>
            </a:pPr>
            <a:r>
              <a:rPr lang="fr-FR" sz="1000" dirty="0"/>
              <a:t>68% estiment avoir des difficultés d’accès à l’information</a:t>
            </a:r>
          </a:p>
          <a:p>
            <a:pPr marL="171450" indent="-171450" algn="just">
              <a:buFont typeface="Arial" panose="020B0604020202020204" pitchFamily="34" charset="0"/>
              <a:buChar char="•"/>
            </a:pPr>
            <a:r>
              <a:rPr lang="fr-FR" sz="1000" dirty="0"/>
              <a:t>41 % éprouvent des difficultés de déplacement </a:t>
            </a:r>
          </a:p>
          <a:p>
            <a:pPr marL="171450" indent="-171450" algn="just">
              <a:buFont typeface="Arial" panose="020B0604020202020204" pitchFamily="34" charset="0"/>
              <a:buChar char="•"/>
            </a:pPr>
            <a:r>
              <a:rPr lang="fr-FR" sz="1000" dirty="0"/>
              <a:t>33% estiment avoir des difficultés pour participer à la vie de l’entreprise</a:t>
            </a:r>
          </a:p>
        </p:txBody>
      </p:sp>
      <p:sp>
        <p:nvSpPr>
          <p:cNvPr id="28" name="Rectangle 27">
            <a:extLst>
              <a:ext uri="{FF2B5EF4-FFF2-40B4-BE49-F238E27FC236}">
                <a16:creationId xmlns:a16="http://schemas.microsoft.com/office/drawing/2014/main" id="{C4D5D33B-5C86-499F-BE13-49723A33B781}"/>
              </a:ext>
            </a:extLst>
          </p:cNvPr>
          <p:cNvSpPr>
            <a:spLocks/>
          </p:cNvSpPr>
          <p:nvPr/>
        </p:nvSpPr>
        <p:spPr>
          <a:xfrm>
            <a:off x="399211" y="1998006"/>
            <a:ext cx="3168000" cy="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a:extLst>
              <a:ext uri="{FF2B5EF4-FFF2-40B4-BE49-F238E27FC236}">
                <a16:creationId xmlns:a16="http://schemas.microsoft.com/office/drawing/2014/main" id="{3D7B3C11-E5A3-4C6E-BBC0-E915AF51222D}"/>
              </a:ext>
            </a:extLst>
          </p:cNvPr>
          <p:cNvSpPr>
            <a:spLocks noChangeAspect="1"/>
          </p:cNvSpPr>
          <p:nvPr/>
        </p:nvSpPr>
        <p:spPr>
          <a:xfrm>
            <a:off x="377472" y="1459323"/>
            <a:ext cx="438612" cy="43834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55BF9D09-69D0-4832-A67F-801D8C72B729}"/>
              </a:ext>
            </a:extLst>
          </p:cNvPr>
          <p:cNvSpPr txBox="1">
            <a:spLocks/>
          </p:cNvSpPr>
          <p:nvPr/>
        </p:nvSpPr>
        <p:spPr>
          <a:xfrm>
            <a:off x="1082718" y="306479"/>
            <a:ext cx="6291390" cy="776399"/>
          </a:xfrm>
          <a:prstGeom prst="rect">
            <a:avLst/>
          </a:prstGeom>
          <a:noFill/>
        </p:spPr>
        <p:txBody>
          <a:bodyPr wrap="square" rtlCol="0" anchor="ctr">
            <a:noAutofit/>
          </a:bodyPr>
          <a:lstStyle/>
          <a:p>
            <a:r>
              <a:rPr lang="fr-FR" sz="3000" b="1" dirty="0">
                <a:solidFill>
                  <a:schemeClr val="bg1">
                    <a:lumMod val="50000"/>
                  </a:schemeClr>
                </a:solidFill>
                <a:latin typeface="Arial" panose="020B0604020202020204" pitchFamily="34" charset="0"/>
                <a:cs typeface="Arial" panose="020B0604020202020204" pitchFamily="34" charset="0"/>
              </a:rPr>
              <a:t>La déficience visuelle en quelques mots</a:t>
            </a:r>
          </a:p>
        </p:txBody>
      </p:sp>
      <p:sp>
        <p:nvSpPr>
          <p:cNvPr id="19" name="Rectangle 18">
            <a:extLst>
              <a:ext uri="{FF2B5EF4-FFF2-40B4-BE49-F238E27FC236}">
                <a16:creationId xmlns:a16="http://schemas.microsoft.com/office/drawing/2014/main" id="{35D0B6B6-5768-4B20-8378-7714E3A56E38}"/>
              </a:ext>
            </a:extLst>
          </p:cNvPr>
          <p:cNvSpPr>
            <a:spLocks/>
          </p:cNvSpPr>
          <p:nvPr/>
        </p:nvSpPr>
        <p:spPr>
          <a:xfrm>
            <a:off x="4062112" y="1987206"/>
            <a:ext cx="3168000" cy="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3AA839B9-06A8-4540-BDCC-E496555CF7D9}"/>
              </a:ext>
            </a:extLst>
          </p:cNvPr>
          <p:cNvSpPr txBox="1"/>
          <p:nvPr/>
        </p:nvSpPr>
        <p:spPr>
          <a:xfrm>
            <a:off x="4004195" y="9579881"/>
            <a:ext cx="3283833" cy="738664"/>
          </a:xfrm>
          <a:prstGeom prst="rect">
            <a:avLst/>
          </a:prstGeom>
          <a:noFill/>
        </p:spPr>
        <p:txBody>
          <a:bodyPr wrap="square" rtlCol="0">
            <a:spAutoFit/>
          </a:bodyPr>
          <a:lstStyle/>
          <a:p>
            <a:r>
              <a:rPr lang="fr-FR" sz="600" i="1" dirty="0"/>
              <a:t>1: INSEE, Enquête HID, octobre 2000</a:t>
            </a:r>
          </a:p>
          <a:p>
            <a:r>
              <a:rPr lang="fr-FR" sz="600" i="1" dirty="0"/>
              <a:t>2: Ministère de la santé, « Le plan « Handicap visuel » 2008-2011 : « Pour une intégration pleine et entière des personnes aveugles et malvoyantes à la vie de la Cité » - 2010</a:t>
            </a:r>
          </a:p>
          <a:p>
            <a:r>
              <a:rPr lang="fr-FR" sz="600" i="1" dirty="0"/>
              <a:t>3: UNADEV.com</a:t>
            </a:r>
          </a:p>
          <a:p>
            <a:r>
              <a:rPr lang="fr-FR" sz="600" i="1" dirty="0"/>
              <a:t>4: Fédération des Aveugles et handicapés visuels de France , l’intégration professionnelle des personnes déficientes visuelles – déc. 2013</a:t>
            </a:r>
          </a:p>
          <a:p>
            <a:r>
              <a:rPr lang="fr-FR" sz="600" i="1" dirty="0"/>
              <a:t>* L’étude a recueilli la parole d’un échantillon de  population de 114 salariés déficients visuels </a:t>
            </a:r>
          </a:p>
        </p:txBody>
      </p:sp>
      <p:sp>
        <p:nvSpPr>
          <p:cNvPr id="2" name="Espace réservé du numéro de diapositive 1">
            <a:extLst>
              <a:ext uri="{FF2B5EF4-FFF2-40B4-BE49-F238E27FC236}">
                <a16:creationId xmlns:a16="http://schemas.microsoft.com/office/drawing/2014/main" id="{15A3090E-330B-4CCF-A97B-E3888E7700B5}"/>
              </a:ext>
            </a:extLst>
          </p:cNvPr>
          <p:cNvSpPr>
            <a:spLocks noGrp="1"/>
          </p:cNvSpPr>
          <p:nvPr>
            <p:ph type="sldNum" sz="quarter" idx="4"/>
          </p:nvPr>
        </p:nvSpPr>
        <p:spPr/>
        <p:txBody>
          <a:bodyPr/>
          <a:lstStyle/>
          <a:p>
            <a:fld id="{783F95A4-AEF2-4187-971F-58B8102EF8C3}" type="slidenum">
              <a:rPr lang="fr-FR" smtClean="0"/>
              <a:t>6</a:t>
            </a:fld>
            <a:endParaRPr lang="fr-FR" dirty="0"/>
          </a:p>
        </p:txBody>
      </p:sp>
      <p:pic>
        <p:nvPicPr>
          <p:cNvPr id="6" name="Image 5">
            <a:extLst>
              <a:ext uri="{FF2B5EF4-FFF2-40B4-BE49-F238E27FC236}">
                <a16:creationId xmlns:a16="http://schemas.microsoft.com/office/drawing/2014/main" id="{AF983E37-ED8F-44A4-A737-7E6A48E9A4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2659" y="1496127"/>
            <a:ext cx="383808" cy="383808"/>
          </a:xfrm>
          <a:prstGeom prst="rect">
            <a:avLst/>
          </a:prstGeom>
        </p:spPr>
      </p:pic>
      <p:graphicFrame>
        <p:nvGraphicFramePr>
          <p:cNvPr id="31" name="Graphique 30">
            <a:extLst>
              <a:ext uri="{FF2B5EF4-FFF2-40B4-BE49-F238E27FC236}">
                <a16:creationId xmlns:a16="http://schemas.microsoft.com/office/drawing/2014/main" id="{E5AF28B9-8660-4271-B2FA-B3585FA056B9}"/>
              </a:ext>
            </a:extLst>
          </p:cNvPr>
          <p:cNvGraphicFramePr>
            <a:graphicFrameLocks/>
          </p:cNvGraphicFramePr>
          <p:nvPr>
            <p:extLst>
              <p:ext uri="{D42A27DB-BD31-4B8C-83A1-F6EECF244321}">
                <p14:modId xmlns:p14="http://schemas.microsoft.com/office/powerpoint/2010/main" val="176927021"/>
              </p:ext>
            </p:extLst>
          </p:nvPr>
        </p:nvGraphicFramePr>
        <p:xfrm>
          <a:off x="1857696" y="3322925"/>
          <a:ext cx="1819696" cy="204348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F7CF2EA0-23EB-43BB-8267-34B5FA7ACFA3}"/>
              </a:ext>
            </a:extLst>
          </p:cNvPr>
          <p:cNvSpPr txBox="1"/>
          <p:nvPr/>
        </p:nvSpPr>
        <p:spPr>
          <a:xfrm>
            <a:off x="329562" y="3228616"/>
            <a:ext cx="1463243" cy="2323713"/>
          </a:xfrm>
          <a:prstGeom prst="rect">
            <a:avLst/>
          </a:prstGeom>
          <a:noFill/>
        </p:spPr>
        <p:txBody>
          <a:bodyPr wrap="square" rtlCol="0">
            <a:spAutoFit/>
          </a:bodyPr>
          <a:lstStyle/>
          <a:p>
            <a:pPr lvl="0" algn="just">
              <a:spcAft>
                <a:spcPts val="600"/>
              </a:spcAft>
            </a:pPr>
            <a:r>
              <a:rPr lang="fr-FR" sz="1000" dirty="0">
                <a:solidFill>
                  <a:prstClr val="black"/>
                </a:solidFill>
              </a:rPr>
              <a:t>Ainsi 33% des personnes déficientes visuelles sont des malvoyants légers c’est-à-dire </a:t>
            </a:r>
            <a:r>
              <a:rPr lang="fr-FR" sz="1000" dirty="0"/>
              <a:t>sans incapacité visuelle sévère déclarée en vision de loin ou de près. </a:t>
            </a:r>
          </a:p>
          <a:p>
            <a:pPr lvl="0" algn="just">
              <a:spcAft>
                <a:spcPts val="600"/>
              </a:spcAft>
            </a:pPr>
            <a:r>
              <a:rPr lang="fr-FR" sz="1000" dirty="0">
                <a:solidFill>
                  <a:prstClr val="black"/>
                </a:solidFill>
              </a:rPr>
              <a:t>55% des personnes déficientes visuelles  sont des malvoyants moyens, avec une </a:t>
            </a:r>
            <a:r>
              <a:rPr lang="fr-FR" sz="1000" dirty="0"/>
              <a:t>incapacité visuelle sévère en vision de loin ou de près.</a:t>
            </a:r>
          </a:p>
        </p:txBody>
      </p:sp>
      <p:pic>
        <p:nvPicPr>
          <p:cNvPr id="9" name="Image 8">
            <a:extLst>
              <a:ext uri="{FF2B5EF4-FFF2-40B4-BE49-F238E27FC236}">
                <a16:creationId xmlns:a16="http://schemas.microsoft.com/office/drawing/2014/main" id="{28C887F3-A304-4C51-AB8C-6512B69E92F1}"/>
              </a:ext>
            </a:extLst>
          </p:cNvPr>
          <p:cNvPicPr>
            <a:picLocks noChangeAspect="1"/>
          </p:cNvPicPr>
          <p:nvPr/>
        </p:nvPicPr>
        <p:blipFill>
          <a:blip r:embed="rId4"/>
          <a:stretch>
            <a:fillRect/>
          </a:stretch>
        </p:blipFill>
        <p:spPr>
          <a:xfrm>
            <a:off x="1857696" y="6317927"/>
            <a:ext cx="1706108" cy="1464730"/>
          </a:xfrm>
          <a:prstGeom prst="rect">
            <a:avLst/>
          </a:prstGeom>
          <a:ln>
            <a:solidFill>
              <a:srgbClr val="920000"/>
            </a:solidFill>
          </a:ln>
        </p:spPr>
      </p:pic>
      <p:pic>
        <p:nvPicPr>
          <p:cNvPr id="12" name="Image 11">
            <a:extLst>
              <a:ext uri="{FF2B5EF4-FFF2-40B4-BE49-F238E27FC236}">
                <a16:creationId xmlns:a16="http://schemas.microsoft.com/office/drawing/2014/main" id="{AE8BBBAE-FCB0-4171-B7C9-9B8C53D553C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83389" y="1491089"/>
            <a:ext cx="332965" cy="332965"/>
          </a:xfrm>
          <a:prstGeom prst="rect">
            <a:avLst/>
          </a:prstGeom>
        </p:spPr>
      </p:pic>
      <p:sp>
        <p:nvSpPr>
          <p:cNvPr id="4" name="Rectangle 3">
            <a:extLst>
              <a:ext uri="{FF2B5EF4-FFF2-40B4-BE49-F238E27FC236}">
                <a16:creationId xmlns:a16="http://schemas.microsoft.com/office/drawing/2014/main" id="{3869FEED-E3B4-45DE-82BF-2655EEC3B896}"/>
              </a:ext>
            </a:extLst>
          </p:cNvPr>
          <p:cNvSpPr/>
          <p:nvPr/>
        </p:nvSpPr>
        <p:spPr>
          <a:xfrm>
            <a:off x="4030641" y="8613397"/>
            <a:ext cx="3283833" cy="890544"/>
          </a:xfrm>
          <a:prstGeom prst="rect">
            <a:avLst/>
          </a:prstGeom>
          <a:solidFill>
            <a:srgbClr val="013C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000" b="1" dirty="0"/>
              <a:t>Consciente de ce contexte, l’équipe met toute son énergie et ses savoir-faire pour offrir au jeune et à l’adulte déficient visuel les accompagnements et soins nécessaires à la réussite de son parcours.</a:t>
            </a:r>
          </a:p>
        </p:txBody>
      </p:sp>
      <p:sp>
        <p:nvSpPr>
          <p:cNvPr id="18" name="ZoneTexte 17">
            <a:extLst>
              <a:ext uri="{FF2B5EF4-FFF2-40B4-BE49-F238E27FC236}">
                <a16:creationId xmlns:a16="http://schemas.microsoft.com/office/drawing/2014/main" id="{7A9D58AD-B296-41DD-9C5B-5E2A761C34A4}"/>
              </a:ext>
            </a:extLst>
          </p:cNvPr>
          <p:cNvSpPr txBox="1"/>
          <p:nvPr/>
        </p:nvSpPr>
        <p:spPr>
          <a:xfrm>
            <a:off x="346792" y="6046451"/>
            <a:ext cx="1428782" cy="2015936"/>
          </a:xfrm>
          <a:prstGeom prst="rect">
            <a:avLst/>
          </a:prstGeom>
          <a:noFill/>
        </p:spPr>
        <p:txBody>
          <a:bodyPr wrap="square" rtlCol="0">
            <a:spAutoFit/>
          </a:bodyPr>
          <a:lstStyle/>
          <a:p>
            <a:pPr lvl="0" algn="just">
              <a:spcAft>
                <a:spcPts val="600"/>
              </a:spcAft>
              <a:buClr>
                <a:srgbClr val="013C7E"/>
              </a:buClr>
            </a:pPr>
            <a:r>
              <a:rPr lang="fr-FR" sz="1000" dirty="0"/>
              <a:t>Par ailleurs, la déficience visuelle s’accompagne de plus en plus de troubles associés ou de polyhandicap, selon l’INSEE. </a:t>
            </a:r>
          </a:p>
          <a:p>
            <a:pPr lvl="0" algn="just">
              <a:spcAft>
                <a:spcPts val="600"/>
              </a:spcAft>
              <a:buClr>
                <a:srgbClr val="013C7E"/>
              </a:buClr>
            </a:pPr>
            <a:r>
              <a:rPr lang="fr-FR" sz="1000" dirty="0"/>
              <a:t>En effet, sur 10 personnes déficientes visuelles, 3 souffrent d’un polyhandicap ou de troubles associés. </a:t>
            </a:r>
          </a:p>
        </p:txBody>
      </p:sp>
      <p:sp>
        <p:nvSpPr>
          <p:cNvPr id="5" name="ZoneTexte 4">
            <a:extLst>
              <a:ext uri="{FF2B5EF4-FFF2-40B4-BE49-F238E27FC236}">
                <a16:creationId xmlns:a16="http://schemas.microsoft.com/office/drawing/2014/main" id="{2633BDC0-B075-4109-9991-0C88BA98CFA9}"/>
              </a:ext>
            </a:extLst>
          </p:cNvPr>
          <p:cNvSpPr txBox="1"/>
          <p:nvPr/>
        </p:nvSpPr>
        <p:spPr>
          <a:xfrm>
            <a:off x="816084" y="1525124"/>
            <a:ext cx="3355319" cy="338554"/>
          </a:xfrm>
          <a:prstGeom prst="rect">
            <a:avLst/>
          </a:prstGeom>
          <a:noFill/>
        </p:spPr>
        <p:txBody>
          <a:bodyPr wrap="square" rtlCol="0">
            <a:spAutoFit/>
          </a:bodyPr>
          <a:lstStyle/>
          <a:p>
            <a:r>
              <a:rPr lang="fr-FR" sz="1600" dirty="0">
                <a:solidFill>
                  <a:srgbClr val="E7E6E6">
                    <a:lumMod val="50000"/>
                  </a:srgbClr>
                </a:solidFill>
              </a:rPr>
              <a:t>Données épidémiologiques </a:t>
            </a:r>
            <a:r>
              <a:rPr lang="fr-FR" sz="1400" dirty="0">
                <a:solidFill>
                  <a:srgbClr val="E7E6E6">
                    <a:lumMod val="50000"/>
                  </a:srgbClr>
                </a:solidFill>
              </a:rPr>
              <a:t>(1)</a:t>
            </a:r>
            <a:endParaRPr lang="fr-FR" sz="1400" b="1" i="1" baseline="30000" dirty="0">
              <a:solidFill>
                <a:srgbClr val="4472C4">
                  <a:lumMod val="60000"/>
                  <a:lumOff val="40000"/>
                </a:srgbClr>
              </a:solidFill>
            </a:endParaRPr>
          </a:p>
        </p:txBody>
      </p:sp>
      <p:sp>
        <p:nvSpPr>
          <p:cNvPr id="11" name="ZoneTexte 10">
            <a:extLst>
              <a:ext uri="{FF2B5EF4-FFF2-40B4-BE49-F238E27FC236}">
                <a16:creationId xmlns:a16="http://schemas.microsoft.com/office/drawing/2014/main" id="{0ADB6F4F-BA2A-49CF-A09E-0423CA6263DF}"/>
              </a:ext>
            </a:extLst>
          </p:cNvPr>
          <p:cNvSpPr txBox="1"/>
          <p:nvPr/>
        </p:nvSpPr>
        <p:spPr>
          <a:xfrm>
            <a:off x="4469102" y="1518754"/>
            <a:ext cx="2374453" cy="338554"/>
          </a:xfrm>
          <a:prstGeom prst="rect">
            <a:avLst/>
          </a:prstGeom>
          <a:noFill/>
        </p:spPr>
        <p:txBody>
          <a:bodyPr wrap="square" rtlCol="0">
            <a:spAutoFit/>
          </a:bodyPr>
          <a:lstStyle/>
          <a:p>
            <a:pPr algn="just">
              <a:spcAft>
                <a:spcPts val="600"/>
              </a:spcAft>
            </a:pPr>
            <a:r>
              <a:rPr lang="fr-FR" sz="1600" dirty="0">
                <a:solidFill>
                  <a:srgbClr val="E7E6E6">
                    <a:lumMod val="50000"/>
                  </a:srgbClr>
                </a:solidFill>
              </a:rPr>
              <a:t>Parcours de vie </a:t>
            </a:r>
            <a:r>
              <a:rPr lang="fr-FR" sz="1400" dirty="0">
                <a:solidFill>
                  <a:srgbClr val="E7E6E6">
                    <a:lumMod val="50000"/>
                  </a:srgbClr>
                </a:solidFill>
              </a:rPr>
              <a:t>(2) (3) (4)</a:t>
            </a:r>
            <a:endParaRPr lang="fr-FR" dirty="0">
              <a:solidFill>
                <a:srgbClr val="E7E6E6">
                  <a:lumMod val="50000"/>
                </a:srgbClr>
              </a:solidFill>
            </a:endParaRPr>
          </a:p>
        </p:txBody>
      </p:sp>
    </p:spTree>
    <p:extLst>
      <p:ext uri="{BB962C8B-B14F-4D97-AF65-F5344CB8AC3E}">
        <p14:creationId xmlns:p14="http://schemas.microsoft.com/office/powerpoint/2010/main" val="228861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7559674" cy="10691813"/>
          </a:xfrm>
          <a:prstGeom prst="rect">
            <a:avLst/>
          </a:prstGeom>
          <a:solidFill>
            <a:srgbClr val="9F3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p:cNvCxnSpPr>
            <a:cxnSpLocks/>
          </p:cNvCxnSpPr>
          <p:nvPr/>
        </p:nvCxnSpPr>
        <p:spPr>
          <a:xfrm>
            <a:off x="1" y="5345906"/>
            <a:ext cx="75596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llipse 1"/>
          <p:cNvSpPr>
            <a:spLocks noChangeAspect="1"/>
          </p:cNvSpPr>
          <p:nvPr/>
        </p:nvSpPr>
        <p:spPr>
          <a:xfrm>
            <a:off x="1916837" y="3483239"/>
            <a:ext cx="3726000" cy="3725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1781837" y="3353627"/>
            <a:ext cx="3996000" cy="399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54043EE0-937D-4665-88F4-772C9B1CF2C6}"/>
              </a:ext>
            </a:extLst>
          </p:cNvPr>
          <p:cNvSpPr txBox="1"/>
          <p:nvPr/>
        </p:nvSpPr>
        <p:spPr>
          <a:xfrm>
            <a:off x="1833313" y="4437964"/>
            <a:ext cx="3893047" cy="1815882"/>
          </a:xfrm>
          <a:prstGeom prst="rect">
            <a:avLst/>
          </a:prstGeom>
          <a:noFill/>
        </p:spPr>
        <p:txBody>
          <a:bodyPr wrap="square" rtlCol="0">
            <a:spAutoFit/>
          </a:bodyPr>
          <a:lstStyle/>
          <a:p>
            <a:pPr algn="ctr"/>
            <a:r>
              <a:rPr lang="fr-FR" sz="2800" b="1" dirty="0">
                <a:solidFill>
                  <a:schemeClr val="bg1">
                    <a:lumMod val="50000"/>
                  </a:schemeClr>
                </a:solidFill>
                <a:latin typeface="Arial" panose="020B0604020202020204" pitchFamily="34" charset="0"/>
                <a:cs typeface="Arial" panose="020B0604020202020204" pitchFamily="34" charset="0"/>
              </a:rPr>
              <a:t>Le Service d’aide à l’inclusion des déficients visuels d’Agnetz</a:t>
            </a:r>
            <a:endParaRPr lang="fr-FR" sz="2800" dirty="0">
              <a:solidFill>
                <a:schemeClr val="bg1">
                  <a:lumMod val="50000"/>
                </a:schemeClr>
              </a:solidFill>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B6E4BB38-821A-4DC4-8F36-3A09AB68537D}"/>
              </a:ext>
            </a:extLst>
          </p:cNvPr>
          <p:cNvSpPr>
            <a:spLocks noGrp="1"/>
          </p:cNvSpPr>
          <p:nvPr>
            <p:ph type="sldNum" sz="quarter" idx="4"/>
          </p:nvPr>
        </p:nvSpPr>
        <p:spPr/>
        <p:txBody>
          <a:bodyPr/>
          <a:lstStyle/>
          <a:p>
            <a:fld id="{783F95A4-AEF2-4187-971F-58B8102EF8C3}" type="slidenum">
              <a:rPr lang="fr-FR" smtClean="0"/>
              <a:t>7</a:t>
            </a:fld>
            <a:endParaRPr lang="fr-FR" dirty="0"/>
          </a:p>
        </p:txBody>
      </p:sp>
    </p:spTree>
    <p:extLst>
      <p:ext uri="{BB962C8B-B14F-4D97-AF65-F5344CB8AC3E}">
        <p14:creationId xmlns:p14="http://schemas.microsoft.com/office/powerpoint/2010/main" val="404981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vec coin arrondi et coin rogné en haut 5">
            <a:extLst>
              <a:ext uri="{FF2B5EF4-FFF2-40B4-BE49-F238E27FC236}">
                <a16:creationId xmlns:a16="http://schemas.microsoft.com/office/drawing/2014/main" id="{6CD02BAC-203D-4A08-9711-846DF44BB341}"/>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13" name="Rectangle 12">
            <a:extLst>
              <a:ext uri="{FF2B5EF4-FFF2-40B4-BE49-F238E27FC236}">
                <a16:creationId xmlns:a16="http://schemas.microsoft.com/office/drawing/2014/main" id="{387DEC02-C3A3-4AFF-8738-170A703E381F}"/>
              </a:ext>
            </a:extLst>
          </p:cNvPr>
          <p:cNvSpPr>
            <a:spLocks/>
          </p:cNvSpPr>
          <p:nvPr/>
        </p:nvSpPr>
        <p:spPr>
          <a:xfrm>
            <a:off x="409561" y="1948146"/>
            <a:ext cx="3204000" cy="0"/>
          </a:xfrm>
          <a:prstGeom prst="rec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30EF03F2-0EF6-460C-9907-3905877AD092}"/>
              </a:ext>
            </a:extLst>
          </p:cNvPr>
          <p:cNvSpPr/>
          <p:nvPr/>
        </p:nvSpPr>
        <p:spPr>
          <a:xfrm>
            <a:off x="307529" y="1503160"/>
            <a:ext cx="6944616" cy="8404560"/>
          </a:xfrm>
          <a:prstGeom prst="rect">
            <a:avLst/>
          </a:prstGeom>
        </p:spPr>
        <p:txBody>
          <a:bodyPr wrap="square" numCol="2" spcCol="360000">
            <a:noAutofit/>
          </a:bodyPr>
          <a:lstStyle/>
          <a:p>
            <a:pPr lvl="0" algn="just">
              <a:spcBef>
                <a:spcPts val="300"/>
              </a:spcBef>
              <a:spcAft>
                <a:spcPts val="300"/>
              </a:spcAft>
            </a:pPr>
            <a:r>
              <a:rPr lang="fr-FR" sz="2000" dirty="0">
                <a:solidFill>
                  <a:srgbClr val="E7E6E6">
                    <a:lumMod val="50000"/>
                  </a:srgbClr>
                </a:solidFill>
              </a:rPr>
              <a:t>	</a:t>
            </a:r>
            <a:r>
              <a:rPr lang="fr-FR" sz="1600" dirty="0">
                <a:solidFill>
                  <a:srgbClr val="E7E6E6">
                    <a:lumMod val="50000"/>
                  </a:srgbClr>
                </a:solidFill>
              </a:rPr>
              <a:t>Les PEP Grand Oise</a:t>
            </a:r>
          </a:p>
          <a:p>
            <a:pPr lvl="0" algn="just">
              <a:spcBef>
                <a:spcPts val="300"/>
              </a:spcBef>
              <a:spcAft>
                <a:spcPts val="300"/>
              </a:spcAft>
            </a:pPr>
            <a:endParaRPr lang="fr-FR" sz="600" b="1" i="1" dirty="0">
              <a:solidFill>
                <a:srgbClr val="2E75B6"/>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fr-FR" sz="1000" dirty="0"/>
              <a:t>L’association </a:t>
            </a:r>
            <a:r>
              <a:rPr lang="fr-FR" sz="1000" i="1" dirty="0"/>
              <a:t>Les PEP Grand Oise</a:t>
            </a:r>
            <a:r>
              <a:rPr lang="fr-FR" sz="1000" dirty="0"/>
              <a:t>, mouvement d’éducation populaire, agit en faveur d’une émancipation permettant l’accès de tout citoyen à l’ensemble de ses droits.</a:t>
            </a:r>
          </a:p>
          <a:p>
            <a:pPr algn="just">
              <a:spcAft>
                <a:spcPts val="600"/>
              </a:spcAft>
            </a:pPr>
            <a:r>
              <a:rPr lang="fr-FR" sz="1000" dirty="0"/>
              <a:t>Créée en 1926, elle est affiliée à la Fédération Générale des PEP (FGPEP) reconnue d’utilité publique et ayant passé convention avec les Ministères de l’Éducation Nationale, de la Santé, de la Jeunesse et des Sports, de la Culture ainsi qu’avec la Caisse Nationale des Allocations Familiales. L’association « </a:t>
            </a:r>
            <a:r>
              <a:rPr lang="fr-FR" sz="1000" i="1" dirty="0"/>
              <a:t>Les PEP Grand Oise » </a:t>
            </a:r>
            <a:r>
              <a:rPr lang="fr-FR" sz="1000" dirty="0"/>
              <a:t>agit  dans le cadre des orientations du projet quinquennal 2018- 2022 de la FGPEP qu’elle contribue, par son action, à mettre en œuvre.</a:t>
            </a:r>
          </a:p>
          <a:p>
            <a:pPr algn="just">
              <a:spcAft>
                <a:spcPts val="600"/>
              </a:spcAft>
            </a:pPr>
            <a:r>
              <a:rPr lang="fr-FR" sz="1000" dirty="0"/>
              <a:t>L’association déploie diverses activités sur un périmètre qui s’étend aux départements de l’Oise (60) et du Val-d’Oise (95). L’association porte des activités : </a:t>
            </a:r>
          </a:p>
          <a:p>
            <a:pPr marL="288000" indent="-171450" algn="just">
              <a:spcAft>
                <a:spcPts val="300"/>
              </a:spcAft>
              <a:buClr>
                <a:srgbClr val="9F3182"/>
              </a:buClr>
              <a:buFont typeface="Wingdings" panose="05000000000000000000" pitchFamily="2" charset="2"/>
              <a:buChar char="§"/>
            </a:pPr>
            <a:r>
              <a:rPr lang="fr-FR" sz="1000" dirty="0"/>
              <a:t>médico-sociales </a:t>
            </a:r>
          </a:p>
          <a:p>
            <a:pPr algn="just">
              <a:spcAft>
                <a:spcPts val="600"/>
              </a:spcAft>
            </a:pPr>
            <a:r>
              <a:rPr lang="fr-FR" sz="1000" dirty="0"/>
              <a:t>Chaque année, se sont plus de 4 000 enfants, adolescents et jeunes adultes qui sont accompagnés par les établissements et services gérés par l’association.</a:t>
            </a:r>
          </a:p>
          <a:p>
            <a:pPr marL="288000" indent="-171450" algn="just">
              <a:spcBef>
                <a:spcPts val="600"/>
              </a:spcBef>
              <a:spcAft>
                <a:spcPts val="300"/>
              </a:spcAft>
              <a:buClr>
                <a:srgbClr val="9F3182"/>
              </a:buClr>
              <a:buFont typeface="Wingdings" panose="05000000000000000000" pitchFamily="2" charset="2"/>
              <a:buChar char="§"/>
            </a:pPr>
            <a:r>
              <a:rPr lang="fr-FR" sz="1000" dirty="0"/>
              <a:t>sociales, éducatives et de loisirs</a:t>
            </a:r>
          </a:p>
          <a:p>
            <a:pPr algn="just">
              <a:spcAft>
                <a:spcPts val="600"/>
              </a:spcAft>
            </a:pPr>
            <a:r>
              <a:rPr lang="fr-FR" sz="1000" dirty="0"/>
              <a:t>Chaque année, près de 2 500 enfants, adolescents et jeunes adultes participent à une classe de découverte; 300 enfants, adolescents et jeunes adultes partent en séjours de vacances;  plus de 130 enfants et adolescents bénéficient d’un accompagnement pédagogique à domicile</a:t>
            </a:r>
            <a:r>
              <a:rPr lang="fr-FR" sz="900" b="1" dirty="0">
                <a:solidFill>
                  <a:schemeClr val="bg2">
                    <a:lumMod val="50000"/>
                  </a:schemeClr>
                </a:solidFill>
                <a:latin typeface="Calibri" panose="020F0502020204030204" pitchFamily="34" charset="0"/>
                <a:cs typeface="Times New Roman" panose="02020603050405020304" pitchFamily="18" charset="0"/>
              </a:rPr>
              <a:t>.</a:t>
            </a:r>
          </a:p>
          <a:p>
            <a:pPr algn="just">
              <a:spcAft>
                <a:spcPts val="600"/>
              </a:spcAft>
            </a:pPr>
            <a:r>
              <a:rPr lang="fr-FR" sz="1000" dirty="0">
                <a:latin typeface="Calibri" panose="020F0502020204030204" pitchFamily="34" charset="0"/>
                <a:cs typeface="Times New Roman" panose="02020603050405020304" pitchFamily="18" charset="0"/>
              </a:rPr>
              <a:t>Son action et son engagement reposent sur </a:t>
            </a:r>
            <a:r>
              <a:rPr lang="fr-FR" sz="1000" dirty="0"/>
              <a:t>des principes affirmés : </a:t>
            </a:r>
          </a:p>
          <a:p>
            <a:pPr marL="288000" lvl="1" indent="-171450" algn="just">
              <a:spcAft>
                <a:spcPts val="300"/>
              </a:spcAft>
              <a:buClr>
                <a:srgbClr val="9F3182"/>
              </a:buClr>
              <a:buFont typeface="Wingdings" panose="05000000000000000000" pitchFamily="2" charset="2"/>
              <a:buChar char="§"/>
            </a:pPr>
            <a:r>
              <a:rPr lang="fr-FR" sz="1000" dirty="0"/>
              <a:t>La solidarité est le sens de son action</a:t>
            </a:r>
          </a:p>
          <a:p>
            <a:pPr marL="288000" lvl="1" indent="-171450" algn="just">
              <a:spcAft>
                <a:spcPts val="300"/>
              </a:spcAft>
              <a:buClr>
                <a:srgbClr val="9F3182"/>
              </a:buClr>
              <a:buFont typeface="Wingdings" panose="05000000000000000000" pitchFamily="2" charset="2"/>
              <a:buChar char="§"/>
            </a:pPr>
            <a:r>
              <a:rPr lang="fr-FR" sz="1000" dirty="0"/>
              <a:t>La laïcité est le principe de son action</a:t>
            </a:r>
          </a:p>
          <a:p>
            <a:pPr marL="288000" lvl="1" indent="-171450" algn="just">
              <a:spcAft>
                <a:spcPts val="300"/>
              </a:spcAft>
              <a:buClr>
                <a:srgbClr val="9F3182"/>
              </a:buClr>
              <a:buFont typeface="Wingdings" panose="05000000000000000000" pitchFamily="2" charset="2"/>
              <a:buChar char="§"/>
              <a:defRPr/>
            </a:pPr>
            <a:r>
              <a:rPr lang="fr-FR" sz="1000" dirty="0"/>
              <a:t>Pour une société inclusive et une participation effective des personnes accompagnées</a:t>
            </a:r>
          </a:p>
          <a:p>
            <a:pPr marL="288000" lvl="1" indent="-171450" algn="just">
              <a:spcAft>
                <a:spcPts val="600"/>
              </a:spcAft>
              <a:buClr>
                <a:srgbClr val="9F3182"/>
              </a:buClr>
              <a:buFont typeface="Wingdings" panose="05000000000000000000" pitchFamily="2" charset="2"/>
              <a:buChar char="§"/>
              <a:defRPr/>
            </a:pPr>
            <a:r>
              <a:rPr lang="fr-FR" sz="1000" dirty="0"/>
              <a:t>Un engagement ancré dans le fait associatif et l’économie sociale et solidaire</a:t>
            </a:r>
          </a:p>
          <a:p>
            <a:pPr marL="0" lvl="1" algn="just">
              <a:spcAft>
                <a:spcPts val="600"/>
              </a:spcAft>
              <a:buClr>
                <a:srgbClr val="9F3182"/>
              </a:buClr>
              <a:defRPr/>
            </a:pPr>
            <a:r>
              <a:rPr lang="fr-FR" sz="1000" dirty="0"/>
              <a:t>Le projet associatif 2018-2022 fixe cinq orientations stratégiques qui doivent guider l’action associative et celle des professionnels  au quotidien : </a:t>
            </a:r>
          </a:p>
          <a:p>
            <a:pPr marL="171450" lvl="1" indent="-171450" algn="just">
              <a:spcAft>
                <a:spcPts val="600"/>
              </a:spcAft>
              <a:buClr>
                <a:srgbClr val="9F3182"/>
              </a:buClr>
              <a:buFont typeface="Wingdings" panose="05000000000000000000" pitchFamily="2" charset="2"/>
              <a:buChar char="§"/>
              <a:defRPr/>
            </a:pPr>
            <a:r>
              <a:rPr lang="fr-FR" sz="1000" dirty="0"/>
              <a:t>Orientation 1 : Répondre aux besoins des jeunes et de leurs familles et aux évolutions sociétales.</a:t>
            </a:r>
          </a:p>
          <a:p>
            <a:pPr marL="180000" lvl="1" algn="just">
              <a:spcAft>
                <a:spcPts val="600"/>
              </a:spcAft>
              <a:buClr>
                <a:srgbClr val="9F3182"/>
              </a:buClr>
              <a:defRPr/>
            </a:pPr>
            <a:r>
              <a:rPr lang="fr-FR" sz="1000" i="1" dirty="0"/>
              <a:t>L’association entend permettre à tous les jeunes de se développer dans toutes les dimensions de leur personne, accompagner la dynamique inclusive, développer des actions de prévention en santé, s’inscrire concrètement dans la démarche « une réponse accompagnée pour tous » (RAPT).</a:t>
            </a:r>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endParaRPr lang="fr-FR" sz="1000" dirty="0"/>
          </a:p>
          <a:p>
            <a:pPr marL="171450" lvl="1" indent="-171450" algn="just">
              <a:spcAft>
                <a:spcPts val="600"/>
              </a:spcAft>
              <a:buClr>
                <a:srgbClr val="9F3182"/>
              </a:buClr>
              <a:buFont typeface="Wingdings" panose="05000000000000000000" pitchFamily="2" charset="2"/>
              <a:buChar char="§"/>
              <a:defRPr/>
            </a:pPr>
            <a:r>
              <a:rPr lang="fr-FR" sz="1000" dirty="0"/>
              <a:t>Orientation 2 : Encourager l’innovation sociale et la recherche pour construire des réponses nouvelles.</a:t>
            </a:r>
          </a:p>
          <a:p>
            <a:pPr marL="180000" lvl="1" algn="just">
              <a:spcAft>
                <a:spcPts val="600"/>
              </a:spcAft>
              <a:buClr>
                <a:srgbClr val="9F3182"/>
              </a:buClr>
              <a:defRPr/>
            </a:pPr>
            <a:r>
              <a:rPr lang="fr-FR" sz="1000" i="1" dirty="0"/>
              <a:t>L’association entend développer des solutions innovantes, s’ouvrir à la recherche et au développement.</a:t>
            </a:r>
          </a:p>
          <a:p>
            <a:pPr marL="171450" lvl="1" indent="-171450" algn="just">
              <a:spcAft>
                <a:spcPts val="600"/>
              </a:spcAft>
              <a:buClr>
                <a:srgbClr val="9F3182"/>
              </a:buClr>
              <a:buFont typeface="Wingdings" panose="05000000000000000000" pitchFamily="2" charset="2"/>
              <a:buChar char="§"/>
              <a:defRPr/>
            </a:pPr>
            <a:r>
              <a:rPr lang="fr-FR" sz="1000" dirty="0"/>
              <a:t>Orientation 3 : Promouvoir la transversalité et les synergies au bénéfice des parcours.</a:t>
            </a:r>
          </a:p>
          <a:p>
            <a:pPr marL="180000" lvl="1" algn="just">
              <a:spcAft>
                <a:spcPts val="600"/>
              </a:spcAft>
              <a:buClr>
                <a:srgbClr val="9F3182"/>
              </a:buClr>
              <a:defRPr/>
            </a:pPr>
            <a:r>
              <a:rPr lang="fr-FR" sz="1000" i="1" dirty="0"/>
              <a:t>L’association entend poursuivre le décloisonnement des secteurs et le développement de la transversalité, renforcer la coordination en faveur de la continuité des parcours .</a:t>
            </a:r>
          </a:p>
          <a:p>
            <a:pPr marL="171450" lvl="1" indent="-171450" algn="just">
              <a:spcAft>
                <a:spcPts val="600"/>
              </a:spcAft>
              <a:buClr>
                <a:srgbClr val="9F3182"/>
              </a:buClr>
              <a:buFont typeface="Wingdings" panose="05000000000000000000" pitchFamily="2" charset="2"/>
              <a:buChar char="§"/>
              <a:defRPr/>
            </a:pPr>
            <a:r>
              <a:rPr lang="fr-FR" sz="1000" dirty="0"/>
              <a:t>Orientation 4 : Construire un projet social fondé sur une organisation participative.</a:t>
            </a:r>
          </a:p>
          <a:p>
            <a:pPr marL="180000" lvl="1" algn="just">
              <a:spcAft>
                <a:spcPts val="600"/>
              </a:spcAft>
              <a:buClr>
                <a:srgbClr val="9F3182"/>
              </a:buClr>
              <a:defRPr/>
            </a:pPr>
            <a:r>
              <a:rPr lang="fr-FR" sz="1000" i="1" dirty="0"/>
              <a:t>L’association entend promouvoir un modèle collaboratif et responsable, valoriser les expertises et la créativité, les avancées et les expérimentations. Elle s’engage pour l’amélioration permanente de la qualité de vie au travail.</a:t>
            </a:r>
          </a:p>
          <a:p>
            <a:pPr marL="171450" lvl="1" indent="-171450" algn="just">
              <a:spcAft>
                <a:spcPts val="600"/>
              </a:spcAft>
              <a:buClr>
                <a:srgbClr val="9F3182"/>
              </a:buClr>
              <a:buFont typeface="Wingdings" panose="05000000000000000000" pitchFamily="2" charset="2"/>
              <a:buChar char="§"/>
              <a:defRPr/>
            </a:pPr>
            <a:r>
              <a:rPr lang="fr-FR" sz="1000" dirty="0"/>
              <a:t> Orientation 5 : Poursuivre et consolider le développement associatif en cohérence avec les besoins du territoire.</a:t>
            </a:r>
          </a:p>
          <a:p>
            <a:pPr marL="180000" lvl="1" algn="just">
              <a:spcAft>
                <a:spcPts val="600"/>
              </a:spcAft>
              <a:buClr>
                <a:srgbClr val="9F3182"/>
              </a:buClr>
              <a:defRPr/>
            </a:pPr>
            <a:r>
              <a:rPr lang="fr-FR" sz="1000" i="1" dirty="0"/>
              <a:t>L’association entend mettre ses expertises au service des besoins du territoire, diversifier et développer son offre au regard des besoins identifiés, renforcer sa visibilité. </a:t>
            </a:r>
          </a:p>
          <a:p>
            <a:pPr marL="171450" lvl="1" indent="-171450" algn="just">
              <a:spcAft>
                <a:spcPts val="600"/>
              </a:spcAft>
              <a:buClr>
                <a:srgbClr val="9F3182"/>
              </a:buClr>
              <a:buFont typeface="Wingdings" panose="05000000000000000000" pitchFamily="2" charset="2"/>
              <a:buChar char="§"/>
              <a:defRPr/>
            </a:pPr>
            <a:endParaRPr lang="fr-FR" sz="1000" dirty="0"/>
          </a:p>
          <a:p>
            <a:pPr marL="0" lvl="1" algn="just">
              <a:spcAft>
                <a:spcPts val="300"/>
              </a:spcAft>
              <a:buClr>
                <a:srgbClr val="9F3182"/>
              </a:buClr>
              <a:defRPr/>
            </a:pPr>
            <a:endParaRPr lang="fr-FR" sz="1000" dirty="0"/>
          </a:p>
          <a:p>
            <a:pPr algn="just"/>
            <a:endParaRPr lang="fr-FR" sz="1050" dirty="0"/>
          </a:p>
        </p:txBody>
      </p:sp>
      <p:sp>
        <p:nvSpPr>
          <p:cNvPr id="26" name="ZoneTexte 25">
            <a:extLst>
              <a:ext uri="{FF2B5EF4-FFF2-40B4-BE49-F238E27FC236}">
                <a16:creationId xmlns:a16="http://schemas.microsoft.com/office/drawing/2014/main" id="{1C2F971E-8C4D-4FB3-AE0B-B18B57F78FE3}"/>
              </a:ext>
            </a:extLst>
          </p:cNvPr>
          <p:cNvSpPr txBox="1"/>
          <p:nvPr/>
        </p:nvSpPr>
        <p:spPr>
          <a:xfrm>
            <a:off x="1315608" y="867020"/>
            <a:ext cx="4018664" cy="338554"/>
          </a:xfrm>
          <a:prstGeom prst="rect">
            <a:avLst/>
          </a:prstGeom>
          <a:noFill/>
        </p:spPr>
        <p:txBody>
          <a:bodyPr wrap="none" rtlCol="0">
            <a:spAutoFit/>
          </a:bodyPr>
          <a:lstStyle/>
          <a:p>
            <a:r>
              <a:rPr lang="fr-FR" sz="1600" b="1" kern="0" dirty="0">
                <a:solidFill>
                  <a:srgbClr val="BA3898"/>
                </a:solidFill>
              </a:rPr>
              <a:t>2.1. </a:t>
            </a:r>
            <a:r>
              <a:rPr lang="fr-FR" sz="1600" b="1" u="sng" kern="0" dirty="0">
                <a:solidFill>
                  <a:srgbClr val="BA3898"/>
                </a:solidFill>
              </a:rPr>
              <a:t>U</a:t>
            </a:r>
            <a:r>
              <a:rPr lang="fr-FR" sz="1600" b="1" i="1" u="sng" dirty="0">
                <a:solidFill>
                  <a:srgbClr val="BA3898"/>
                </a:solidFill>
              </a:rPr>
              <a:t>ne association gestionnaire et militante</a:t>
            </a:r>
          </a:p>
        </p:txBody>
      </p:sp>
      <p:grpSp>
        <p:nvGrpSpPr>
          <p:cNvPr id="3" name="Groupe 2">
            <a:extLst>
              <a:ext uri="{FF2B5EF4-FFF2-40B4-BE49-F238E27FC236}">
                <a16:creationId xmlns:a16="http://schemas.microsoft.com/office/drawing/2014/main" id="{128DA5A0-00B4-45A2-B49E-F50747420798}"/>
              </a:ext>
            </a:extLst>
          </p:cNvPr>
          <p:cNvGrpSpPr/>
          <p:nvPr/>
        </p:nvGrpSpPr>
        <p:grpSpPr>
          <a:xfrm>
            <a:off x="340286" y="1441489"/>
            <a:ext cx="438612" cy="438346"/>
            <a:chOff x="340286" y="1496909"/>
            <a:chExt cx="438612" cy="438346"/>
          </a:xfrm>
          <a:solidFill>
            <a:srgbClr val="9F3182"/>
          </a:solidFill>
        </p:grpSpPr>
        <p:sp>
          <p:nvSpPr>
            <p:cNvPr id="11" name="Ellipse 10">
              <a:extLst>
                <a:ext uri="{FF2B5EF4-FFF2-40B4-BE49-F238E27FC236}">
                  <a16:creationId xmlns:a16="http://schemas.microsoft.com/office/drawing/2014/main" id="{596FA699-9220-4251-8E97-EB931FBE1A57}"/>
                </a:ext>
              </a:extLst>
            </p:cNvPr>
            <p:cNvSpPr>
              <a:spLocks noChangeAspect="1"/>
            </p:cNvSpPr>
            <p:nvPr/>
          </p:nvSpPr>
          <p:spPr>
            <a:xfrm>
              <a:off x="340286" y="1496909"/>
              <a:ext cx="438612" cy="438346"/>
            </a:xfrm>
            <a:prstGeom prst="ellipse">
              <a:avLst/>
            </a:prstGeom>
            <a:grp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Image 26">
              <a:extLst>
                <a:ext uri="{FF2B5EF4-FFF2-40B4-BE49-F238E27FC236}">
                  <a16:creationId xmlns:a16="http://schemas.microsoft.com/office/drawing/2014/main" id="{ACC39A2A-4BFF-462D-B492-8CDAE5698E8B}"/>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21503" y="1560589"/>
              <a:ext cx="283655" cy="283655"/>
            </a:xfrm>
            <a:prstGeom prst="rect">
              <a:avLst/>
            </a:prstGeom>
            <a:grpFill/>
            <a:ln>
              <a:noFill/>
            </a:ln>
          </p:spPr>
        </p:pic>
      </p:grpSp>
      <p:sp>
        <p:nvSpPr>
          <p:cNvPr id="25" name="ZoneTexte 24">
            <a:extLst>
              <a:ext uri="{FF2B5EF4-FFF2-40B4-BE49-F238E27FC236}">
                <a16:creationId xmlns:a16="http://schemas.microsoft.com/office/drawing/2014/main" id="{F74F6544-0F4D-4747-A793-3DDF479F536A}"/>
              </a:ext>
            </a:extLst>
          </p:cNvPr>
          <p:cNvSpPr txBox="1">
            <a:spLocks/>
          </p:cNvSpPr>
          <p:nvPr/>
        </p:nvSpPr>
        <p:spPr>
          <a:xfrm>
            <a:off x="1043221" y="261593"/>
            <a:ext cx="6309184" cy="543756"/>
          </a:xfrm>
          <a:prstGeom prst="rect">
            <a:avLst/>
          </a:prstGeom>
          <a:noFill/>
        </p:spPr>
        <p:txBody>
          <a:bodyPr wrap="square" rtlCol="0" anchor="ctr">
            <a:noAutofit/>
          </a:bodyPr>
          <a:lstStyle/>
          <a:p>
            <a:r>
              <a:rPr lang="fr-FR" sz="16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
        <p:nvSpPr>
          <p:cNvPr id="9" name="Organigramme : Document 8">
            <a:extLst>
              <a:ext uri="{FF2B5EF4-FFF2-40B4-BE49-F238E27FC236}">
                <a16:creationId xmlns:a16="http://schemas.microsoft.com/office/drawing/2014/main" id="{B3626725-DDAB-45BB-B0D1-2BCAAD1C3DDB}"/>
              </a:ext>
            </a:extLst>
          </p:cNvPr>
          <p:cNvSpPr/>
          <p:nvPr/>
        </p:nvSpPr>
        <p:spPr>
          <a:xfrm>
            <a:off x="4112918" y="1948145"/>
            <a:ext cx="3024000" cy="3451761"/>
          </a:xfrm>
          <a:prstGeom prst="flowChartDocumen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Organigramme : Document 9">
            <a:extLst>
              <a:ext uri="{FF2B5EF4-FFF2-40B4-BE49-F238E27FC236}">
                <a16:creationId xmlns:a16="http://schemas.microsoft.com/office/drawing/2014/main" id="{7657032C-6B45-43D8-AB98-C2A21AEB8F56}"/>
              </a:ext>
            </a:extLst>
          </p:cNvPr>
          <p:cNvSpPr/>
          <p:nvPr/>
        </p:nvSpPr>
        <p:spPr>
          <a:xfrm>
            <a:off x="4010887" y="1950237"/>
            <a:ext cx="3037196" cy="3395669"/>
          </a:xfrm>
          <a:prstGeom prst="flowChartDocument">
            <a:avLst/>
          </a:prstGeom>
          <a:solidFill>
            <a:schemeClr val="bg1"/>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00" b="1" dirty="0">
              <a:solidFill>
                <a:srgbClr val="9F3182"/>
              </a:solidFill>
            </a:endParaRPr>
          </a:p>
          <a:p>
            <a:pPr>
              <a:spcBef>
                <a:spcPts val="600"/>
              </a:spcBef>
            </a:pPr>
            <a:r>
              <a:rPr lang="fr-FR" sz="1000" b="1" dirty="0">
                <a:solidFill>
                  <a:srgbClr val="9F3182"/>
                </a:solidFill>
              </a:rPr>
              <a:t>Une place privilégiée faite aux familles</a:t>
            </a:r>
          </a:p>
          <a:p>
            <a:endParaRPr lang="fr-FR" sz="500" dirty="0">
              <a:solidFill>
                <a:schemeClr val="tx1"/>
              </a:solidFill>
            </a:endParaRPr>
          </a:p>
          <a:p>
            <a:pPr algn="just">
              <a:spcAft>
                <a:spcPts val="600"/>
              </a:spcAft>
            </a:pPr>
            <a:r>
              <a:rPr lang="fr-FR" sz="1000" dirty="0">
                <a:solidFill>
                  <a:schemeClr val="tx1"/>
                </a:solidFill>
              </a:rPr>
              <a:t>Les familles ne sont pas seulement les proches aidants des jeunes accueillis, elles représentent aussi un public à part entière, partenaire privilégié de l’association. </a:t>
            </a:r>
          </a:p>
          <a:p>
            <a:pPr algn="just">
              <a:spcAft>
                <a:spcPts val="600"/>
              </a:spcAft>
            </a:pPr>
            <a:r>
              <a:rPr lang="fr-FR" sz="1000" dirty="0">
                <a:solidFill>
                  <a:schemeClr val="tx1"/>
                </a:solidFill>
              </a:rPr>
              <a:t>Cet étroit partenariat répond à la double vocation : </a:t>
            </a:r>
          </a:p>
          <a:p>
            <a:pPr marL="171450" indent="-171450" algn="just">
              <a:spcAft>
                <a:spcPts val="600"/>
              </a:spcAft>
              <a:buClr>
                <a:srgbClr val="9F3182"/>
              </a:buClr>
              <a:buFont typeface="Wingdings" panose="05000000000000000000" pitchFamily="2" charset="2"/>
              <a:buChar char="§"/>
            </a:pPr>
            <a:r>
              <a:rPr lang="fr-FR" sz="1000" dirty="0">
                <a:solidFill>
                  <a:schemeClr val="tx1"/>
                </a:solidFill>
              </a:rPr>
              <a:t>accompagner et soutenir les proches aidants des jeunes accueillis pour leur offrir l’information, l’orientation ou le répit dont ils ont besoin,</a:t>
            </a:r>
          </a:p>
          <a:p>
            <a:pPr marL="171450" indent="-171450" algn="just">
              <a:spcAft>
                <a:spcPts val="600"/>
              </a:spcAft>
              <a:buClr>
                <a:srgbClr val="9F3182"/>
              </a:buClr>
              <a:buFont typeface="Wingdings" panose="05000000000000000000" pitchFamily="2" charset="2"/>
              <a:buChar char="§"/>
            </a:pPr>
            <a:r>
              <a:rPr lang="fr-FR" sz="1000" dirty="0">
                <a:solidFill>
                  <a:schemeClr val="tx1"/>
                </a:solidFill>
              </a:rPr>
              <a:t>accompagner les familles en difficulté dans leur parentalité et leur fratrie pour leur permettre de construire des liens pérennes et solides avec leur enfant ou leur frère et sœur. </a:t>
            </a:r>
          </a:p>
          <a:p>
            <a:pPr algn="just">
              <a:spcAft>
                <a:spcPts val="600"/>
              </a:spcAft>
            </a:pPr>
            <a:r>
              <a:rPr lang="fr-FR" sz="1000" dirty="0">
                <a:solidFill>
                  <a:schemeClr val="tx1"/>
                </a:solidFill>
              </a:rPr>
              <a:t>Par ailleurs, l’association s’attache à proposer le meilleur accompagnement possible pour chaque jeune en s’appuyant sur les familles, reconnues dans leur expertise singulière.</a:t>
            </a:r>
          </a:p>
        </p:txBody>
      </p:sp>
      <p:sp>
        <p:nvSpPr>
          <p:cNvPr id="2" name="Espace réservé du numéro de diapositive 1">
            <a:extLst>
              <a:ext uri="{FF2B5EF4-FFF2-40B4-BE49-F238E27FC236}">
                <a16:creationId xmlns:a16="http://schemas.microsoft.com/office/drawing/2014/main" id="{3B0EB367-22FC-4FA3-BD8A-E619B7ED0236}"/>
              </a:ext>
            </a:extLst>
          </p:cNvPr>
          <p:cNvSpPr>
            <a:spLocks noGrp="1"/>
          </p:cNvSpPr>
          <p:nvPr>
            <p:ph type="sldNum" sz="quarter" idx="4"/>
          </p:nvPr>
        </p:nvSpPr>
        <p:spPr/>
        <p:txBody>
          <a:bodyPr/>
          <a:lstStyle/>
          <a:p>
            <a:fld id="{783F95A4-AEF2-4187-971F-58B8102EF8C3}" type="slidenum">
              <a:rPr lang="fr-FR" smtClean="0"/>
              <a:t>8</a:t>
            </a:fld>
            <a:endParaRPr lang="fr-FR" dirty="0"/>
          </a:p>
        </p:txBody>
      </p:sp>
    </p:spTree>
    <p:extLst>
      <p:ext uri="{BB962C8B-B14F-4D97-AF65-F5344CB8AC3E}">
        <p14:creationId xmlns:p14="http://schemas.microsoft.com/office/powerpoint/2010/main" val="134417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7DEC02-C3A3-4AFF-8738-170A703E381F}"/>
              </a:ext>
            </a:extLst>
          </p:cNvPr>
          <p:cNvSpPr>
            <a:spLocks/>
          </p:cNvSpPr>
          <p:nvPr/>
        </p:nvSpPr>
        <p:spPr>
          <a:xfrm>
            <a:off x="430587" y="1943136"/>
            <a:ext cx="3204000" cy="0"/>
          </a:xfrm>
          <a:prstGeom prst="rect">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30EF03F2-0EF6-460C-9907-3905877AD092}"/>
              </a:ext>
            </a:extLst>
          </p:cNvPr>
          <p:cNvSpPr/>
          <p:nvPr/>
        </p:nvSpPr>
        <p:spPr>
          <a:xfrm>
            <a:off x="332306" y="1454188"/>
            <a:ext cx="6944616" cy="8404560"/>
          </a:xfrm>
          <a:prstGeom prst="rect">
            <a:avLst/>
          </a:prstGeom>
        </p:spPr>
        <p:txBody>
          <a:bodyPr wrap="square" numCol="2" spcCol="360000">
            <a:noAutofit/>
          </a:bodyPr>
          <a:lstStyle/>
          <a:p>
            <a:pPr lvl="0" algn="just">
              <a:spcBef>
                <a:spcPts val="300"/>
              </a:spcBef>
            </a:pPr>
            <a:r>
              <a:rPr lang="fr-FR" sz="2000" dirty="0">
                <a:solidFill>
                  <a:srgbClr val="E7E6E6">
                    <a:lumMod val="50000"/>
                  </a:srgbClr>
                </a:solidFill>
              </a:rPr>
              <a:t>	</a:t>
            </a:r>
            <a:r>
              <a:rPr lang="fr-FR" sz="1600" dirty="0">
                <a:solidFill>
                  <a:srgbClr val="E7E6E6">
                    <a:lumMod val="50000"/>
                  </a:srgbClr>
                </a:solidFill>
              </a:rPr>
              <a:t>Le SAIDV d’Agnetz</a:t>
            </a:r>
          </a:p>
          <a:p>
            <a:pPr marL="0" lvl="1" algn="just">
              <a:spcAft>
                <a:spcPts val="600"/>
              </a:spcAft>
              <a:buClr>
                <a:srgbClr val="9F3182"/>
              </a:buClr>
              <a:defRPr/>
            </a:pPr>
            <a:endParaRPr lang="fr-FR" sz="1000" dirty="0"/>
          </a:p>
          <a:p>
            <a:pPr marL="0" lvl="1" algn="just">
              <a:spcAft>
                <a:spcPts val="600"/>
              </a:spcAft>
              <a:buClr>
                <a:srgbClr val="9F3182"/>
              </a:buClr>
              <a:defRPr/>
            </a:pPr>
            <a:r>
              <a:rPr lang="fr-FR" sz="1000" dirty="0"/>
              <a:t>Le SAIDV d’Agnetz a été créé en 2000, à l’initiative des PEP Grand Oise.</a:t>
            </a:r>
          </a:p>
          <a:p>
            <a:pPr marL="0" lvl="1" algn="just">
              <a:spcAft>
                <a:spcPts val="600"/>
              </a:spcAft>
              <a:buClr>
                <a:srgbClr val="9F3182"/>
              </a:buClr>
              <a:defRPr/>
            </a:pPr>
            <a:r>
              <a:rPr lang="fr-FR" sz="1000" dirty="0"/>
              <a:t>Service d’accompagnement spécifiquement adressé aux enfants et adolescents en situation de déficience visuelle, il est le seul établissement de ce type sur le territoire de l’Oise.</a:t>
            </a:r>
          </a:p>
          <a:p>
            <a:pPr marL="0" lvl="1" algn="just">
              <a:spcAft>
                <a:spcPts val="600"/>
              </a:spcAft>
              <a:buClr>
                <a:srgbClr val="9F3182"/>
              </a:buClr>
              <a:defRPr/>
            </a:pPr>
            <a:endParaRPr lang="fr-FR" sz="100" dirty="0"/>
          </a:p>
          <a:p>
            <a:pPr marL="0" lvl="1" algn="just">
              <a:spcAft>
                <a:spcPts val="600"/>
              </a:spcAft>
              <a:buClr>
                <a:srgbClr val="9F3182"/>
              </a:buClr>
              <a:defRPr/>
            </a:pPr>
            <a:endParaRPr lang="fr-FR" sz="100" dirty="0"/>
          </a:p>
          <a:p>
            <a:pPr marL="0" lvl="1" algn="just">
              <a:spcAft>
                <a:spcPts val="600"/>
              </a:spcAft>
              <a:buClr>
                <a:srgbClr val="9F3182"/>
              </a:buClr>
              <a:defRPr/>
            </a:pPr>
            <a:r>
              <a:rPr lang="fr-FR" sz="1000" b="1" dirty="0"/>
              <a:t>	Les publics</a:t>
            </a:r>
          </a:p>
          <a:p>
            <a:pPr marL="0" lvl="1" algn="just">
              <a:spcAft>
                <a:spcPts val="600"/>
              </a:spcAft>
              <a:buClr>
                <a:srgbClr val="9F3182"/>
              </a:buClr>
              <a:defRPr/>
            </a:pPr>
            <a:r>
              <a:rPr lang="fr-FR" sz="1000" dirty="0"/>
              <a:t>Le SAIDV accompagne les </a:t>
            </a:r>
            <a:r>
              <a:rPr lang="fr-FR" sz="1000" b="1" dirty="0"/>
              <a:t>jeunes de 0 à 20 ans atteints d’une déficience visuelle.</a:t>
            </a:r>
            <a:r>
              <a:rPr lang="fr-FR" sz="1000" dirty="0"/>
              <a:t> Tous les jeunes admis dans le service sont porteurs d’une notification MDPH.</a:t>
            </a:r>
          </a:p>
          <a:p>
            <a:pPr marL="0" lvl="1" algn="just">
              <a:spcAft>
                <a:spcPts val="600"/>
              </a:spcAft>
              <a:buClr>
                <a:srgbClr val="9F3182"/>
              </a:buClr>
              <a:defRPr/>
            </a:pPr>
            <a:r>
              <a:rPr lang="fr-FR" sz="1000" dirty="0"/>
              <a:t>Conjointement à leur déficience visuelle, les jeunes peuvent être </a:t>
            </a:r>
            <a:r>
              <a:rPr lang="fr-FR" sz="1000" b="1" dirty="0"/>
              <a:t>porteurs de troubles associés. </a:t>
            </a:r>
            <a:r>
              <a:rPr lang="fr-FR" sz="1000" dirty="0"/>
              <a:t>Les professionnels du SAIDV constatent que ces jeunes avec troubles associés sont de plus en plus nombreux et avec des profils divers (polyhandicap, maladies graves , troubles psychiques, etc.) </a:t>
            </a:r>
          </a:p>
          <a:p>
            <a:pPr marL="0" lvl="1" algn="just">
              <a:spcAft>
                <a:spcPts val="600"/>
              </a:spcAft>
              <a:buClr>
                <a:srgbClr val="9F3182"/>
              </a:buClr>
              <a:defRPr/>
            </a:pPr>
            <a:r>
              <a:rPr lang="fr-FR" sz="1000" dirty="0"/>
              <a:t>Quels que</a:t>
            </a:r>
            <a:r>
              <a:rPr lang="fr-FR" sz="1000" dirty="0">
                <a:solidFill>
                  <a:srgbClr val="FF0000"/>
                </a:solidFill>
              </a:rPr>
              <a:t> </a:t>
            </a:r>
            <a:r>
              <a:rPr lang="fr-FR" sz="1000" dirty="0"/>
              <a:t>soient leurs besoins, les jeunes sont pour la plupart  scolarisés. Au 31 décembre 2019</a:t>
            </a:r>
            <a:r>
              <a:rPr lang="fr-FR" sz="1000" b="1" dirty="0"/>
              <a:t>, 96 % des jeunes en âge d’être scolarisés le sont</a:t>
            </a:r>
            <a:r>
              <a:rPr lang="fr-FR" sz="1000" dirty="0"/>
              <a:t>, principalement en milieu ordinaire  mais aussi en dispositif ULIS,</a:t>
            </a:r>
          </a:p>
          <a:p>
            <a:pPr marL="0" lvl="1" algn="just">
              <a:spcAft>
                <a:spcPts val="600"/>
              </a:spcAft>
              <a:buClr>
                <a:srgbClr val="9F3182"/>
              </a:buClr>
              <a:defRPr/>
            </a:pPr>
            <a:r>
              <a:rPr lang="fr-FR" sz="1000" dirty="0"/>
              <a:t>Selon leur âge,  les jeunes sont accueillis dans l’une des deux sections du SAIDV :</a:t>
            </a:r>
          </a:p>
          <a:p>
            <a:pPr marL="171450" lvl="1" indent="-171450" algn="just">
              <a:spcAft>
                <a:spcPts val="600"/>
              </a:spcAft>
              <a:buClr>
                <a:srgbClr val="9F3182"/>
              </a:buClr>
              <a:buFont typeface="Arial" panose="020B0604020202020204" pitchFamily="34" charset="0"/>
              <a:buChar char="•"/>
              <a:defRPr/>
            </a:pPr>
            <a:r>
              <a:rPr lang="fr-FR" sz="1000" b="1" dirty="0"/>
              <a:t>Le SAFEP </a:t>
            </a:r>
            <a:r>
              <a:rPr lang="fr-FR" sz="1000" dirty="0"/>
              <a:t>(Service d’Accompagnement Familial et d’Éducation Précoce) pour les enfants de 0 à 3 ans </a:t>
            </a:r>
          </a:p>
          <a:p>
            <a:pPr marL="171450" lvl="1" indent="-171450" algn="just">
              <a:spcAft>
                <a:spcPts val="600"/>
              </a:spcAft>
              <a:buClr>
                <a:srgbClr val="9F3182"/>
              </a:buClr>
              <a:buFont typeface="Arial" panose="020B0604020202020204" pitchFamily="34" charset="0"/>
              <a:buChar char="•"/>
              <a:defRPr/>
            </a:pPr>
            <a:r>
              <a:rPr lang="fr-FR" sz="1000" b="1" dirty="0"/>
              <a:t>Le SAAAS </a:t>
            </a:r>
            <a:r>
              <a:rPr lang="fr-FR" sz="1000" dirty="0"/>
              <a:t>(Service d’Aide à l’Acquisition de l’Autonomie et à la Scolarisation) pour les jeunes de 3 à 20 ans </a:t>
            </a:r>
          </a:p>
          <a:p>
            <a:pPr marL="0" lvl="1" algn="just">
              <a:spcAft>
                <a:spcPts val="600"/>
              </a:spcAft>
              <a:buClr>
                <a:srgbClr val="9F3182"/>
              </a:buClr>
              <a:defRPr/>
            </a:pPr>
            <a:r>
              <a:rPr lang="fr-FR" sz="1000" dirty="0"/>
              <a:t>Depuis 2008, la capacité d’accueil du SAIDV est fixée à 60 places, dont 8 places de SAFEP et 52 places de SAAAS. Compte tenu des entrées et sorties de parcours, en 2019, 103 jeunes ont ainsi été suivis par l’équipe du SAIDV.  </a:t>
            </a:r>
          </a:p>
          <a:p>
            <a:pPr marL="0" lvl="1" algn="just">
              <a:spcAft>
                <a:spcPts val="600"/>
              </a:spcAft>
              <a:buClr>
                <a:srgbClr val="9F3182"/>
              </a:buClr>
              <a:defRPr/>
            </a:pPr>
            <a:endParaRPr lang="fr-FR" sz="100" dirty="0"/>
          </a:p>
          <a:p>
            <a:pPr marL="0" lvl="1" algn="just">
              <a:spcAft>
                <a:spcPts val="600"/>
              </a:spcAft>
              <a:buClr>
                <a:srgbClr val="9F3182"/>
              </a:buClr>
              <a:defRPr/>
            </a:pPr>
            <a:endParaRPr lang="fr-FR" sz="100" dirty="0"/>
          </a:p>
          <a:p>
            <a:pPr marL="457200" lvl="2" algn="just">
              <a:spcAft>
                <a:spcPts val="600"/>
              </a:spcAft>
              <a:buClr>
                <a:srgbClr val="9F3182"/>
              </a:buClr>
              <a:defRPr/>
            </a:pPr>
            <a:r>
              <a:rPr lang="fr-FR" sz="1000" b="1" dirty="0"/>
              <a:t>Les missions</a:t>
            </a:r>
          </a:p>
          <a:p>
            <a:pPr marL="0" lvl="1" algn="just">
              <a:spcAft>
                <a:spcPts val="600"/>
              </a:spcAft>
              <a:buClr>
                <a:srgbClr val="9F3182"/>
              </a:buClr>
              <a:defRPr/>
            </a:pPr>
            <a:r>
              <a:rPr lang="fr-FR" sz="1000" dirty="0"/>
              <a:t>  Les </a:t>
            </a:r>
            <a:r>
              <a:rPr lang="fr-FR" sz="1000" b="1" dirty="0"/>
              <a:t>missions du SAIDV sont de deux natures </a:t>
            </a:r>
            <a:r>
              <a:rPr lang="fr-FR" sz="1000" dirty="0"/>
              <a:t>: </a:t>
            </a:r>
          </a:p>
          <a:p>
            <a:pPr marL="171450" lvl="1" indent="-171450" algn="just">
              <a:spcAft>
                <a:spcPts val="600"/>
              </a:spcAft>
              <a:buClr>
                <a:srgbClr val="9F3182"/>
              </a:buClr>
              <a:buFont typeface="Arial" panose="020B0604020202020204" pitchFamily="34" charset="0"/>
              <a:buChar char="•"/>
              <a:defRPr/>
            </a:pPr>
            <a:r>
              <a:rPr lang="fr-FR" sz="1000" dirty="0"/>
              <a:t>Prévenir ou limiter l’émergence des processus d’inadaptation consécutifs à la malvoyance ou à la cécité </a:t>
            </a:r>
          </a:p>
          <a:p>
            <a:pPr marL="171450" lvl="1" indent="-171450" algn="just">
              <a:spcAft>
                <a:spcPts val="600"/>
              </a:spcAft>
              <a:buClr>
                <a:srgbClr val="9F3182"/>
              </a:buClr>
              <a:buFont typeface="Arial" panose="020B0604020202020204" pitchFamily="34" charset="0"/>
              <a:buChar char="•"/>
              <a:defRPr/>
            </a:pPr>
            <a:r>
              <a:rPr lang="fr-FR" sz="1000" dirty="0"/>
              <a:t> Impulser et soutenir l’inclusion sociale, scolaire et professionnelle des jeunes déficients visuels du département en favorisant leur maintien dans leur milieu de vie habituelle.</a:t>
            </a:r>
          </a:p>
          <a:p>
            <a:pPr marL="0" lvl="1" algn="just">
              <a:spcAft>
                <a:spcPts val="600"/>
              </a:spcAft>
              <a:buClr>
                <a:srgbClr val="9F3182"/>
              </a:buClr>
              <a:defRPr/>
            </a:pPr>
            <a:r>
              <a:rPr lang="fr-FR" sz="1000" dirty="0"/>
              <a:t>Les prestations sont principalement réalisées sur les lieux de vie du jeune, notamment à l’école. Certains accompagnements peuvent être réalisés au sein des locaux du SAIDV (5% des actes réalisés).  </a:t>
            </a:r>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457200" lvl="2" algn="just">
              <a:spcAft>
                <a:spcPts val="600"/>
              </a:spcAft>
              <a:buClr>
                <a:srgbClr val="9F3182"/>
              </a:buClr>
              <a:defRPr/>
            </a:pPr>
            <a:endParaRPr lang="fr-FR" sz="600" b="1" dirty="0"/>
          </a:p>
          <a:p>
            <a:pPr marL="457200" lvl="2" algn="just">
              <a:spcAft>
                <a:spcPts val="600"/>
              </a:spcAft>
              <a:buClr>
                <a:srgbClr val="9F3182"/>
              </a:buClr>
              <a:defRPr/>
            </a:pPr>
            <a:r>
              <a:rPr lang="fr-FR" sz="1000" b="1" dirty="0"/>
              <a:t>La localisation</a:t>
            </a:r>
          </a:p>
          <a:p>
            <a:pPr marL="0" lvl="1" algn="just">
              <a:spcAft>
                <a:spcPts val="600"/>
              </a:spcAft>
              <a:buClr>
                <a:srgbClr val="9F3182"/>
              </a:buClr>
              <a:defRPr/>
            </a:pPr>
            <a:r>
              <a:rPr lang="fr-FR" sz="1000" dirty="0"/>
              <a:t>L’établissement se situe au </a:t>
            </a:r>
            <a:r>
              <a:rPr lang="fr-FR" sz="1000" b="1" dirty="0"/>
              <a:t>centre du département de l’Oise</a:t>
            </a:r>
            <a:r>
              <a:rPr lang="fr-FR" sz="1000" dirty="0"/>
              <a:t>, dans  la commune d’Agnetz, à 4 km de Clermont-de-l’Oise. Cette localisation permet aux professionnels de rayonner sur l’ensemble du département. En effet, les jeunes accompagnés dans le cadre  du SAIDV sont susceptibles d’habiter et d’être scolarisés partout dans le département . </a:t>
            </a: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endParaRPr lang="fr-FR" sz="1000" dirty="0">
              <a:highlight>
                <a:srgbClr val="FFFF00"/>
              </a:highlight>
            </a:endParaRPr>
          </a:p>
          <a:p>
            <a:pPr marL="0" lvl="1" algn="just">
              <a:spcAft>
                <a:spcPts val="600"/>
              </a:spcAft>
              <a:buClr>
                <a:srgbClr val="9F3182"/>
              </a:buClr>
              <a:defRPr/>
            </a:pPr>
            <a:r>
              <a:rPr lang="fr-FR" sz="1000" dirty="0"/>
              <a:t>Le département de l’Oise reste peu peuplé, avec une densité de population (139 hab./km²) inférieure à celle de la région (188 hab./km²). L’influence francilienne est un élément clef pour comprendre le département, avec 3 isariens sur 10 qui travaillent en dehors de leur département. Le territoire se caractérise également par des revenus élevés. En conséquence, l’Oise est parmi le quart des départements métropolitains dont le niveau de vie est le plus élevé. </a:t>
            </a:r>
          </a:p>
          <a:p>
            <a:pPr marL="0" lvl="1" algn="just">
              <a:spcAft>
                <a:spcPts val="600"/>
              </a:spcAft>
              <a:buClr>
                <a:srgbClr val="9F3182"/>
              </a:buClr>
              <a:defRPr/>
            </a:pPr>
            <a:r>
              <a:rPr lang="fr-FR" sz="1000" dirty="0"/>
              <a:t>On note cependant que les Isariens sont souvent </a:t>
            </a:r>
            <a:r>
              <a:rPr lang="fr-FR" sz="1000" b="1" dirty="0"/>
              <a:t>éloignés des équipements de santé.</a:t>
            </a:r>
            <a:r>
              <a:rPr lang="fr-FR" sz="1000" dirty="0"/>
              <a:t> En 2017, l’INSEE note que plus d’un isarien sur dix (12,6 %) doit parcourir plus de 7 minutes pour rejoindre un équipement de la gamme de proximité contre un sur vingt dans la région (5,8 %). De même, la densité des professionnels de santé est moins forte que sur le reste de la région : pour 10 000 habitants, l’Oise compte 7,2 médecins omnipraticiens et 4,2 spécialistes contre, respectivement, 9,3 et 5,0 dans les Hauts-de-France. </a:t>
            </a:r>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b="1"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171450" lvl="1" indent="-171450" algn="just">
              <a:spcAft>
                <a:spcPts val="600"/>
              </a:spcAft>
              <a:buClr>
                <a:srgbClr val="9F3182"/>
              </a:buClr>
              <a:buFont typeface="Arial" panose="020B0604020202020204" pitchFamily="34" charset="0"/>
              <a:buChar cha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600"/>
              </a:spcAft>
              <a:buClr>
                <a:srgbClr val="9F3182"/>
              </a:buClr>
              <a:defRPr/>
            </a:pPr>
            <a:endParaRPr lang="fr-FR" sz="1000" dirty="0"/>
          </a:p>
          <a:p>
            <a:pPr marL="0" lvl="1" algn="just">
              <a:spcAft>
                <a:spcPts val="300"/>
              </a:spcAft>
              <a:buClr>
                <a:srgbClr val="9F3182"/>
              </a:buClr>
              <a:defRPr/>
            </a:pPr>
            <a:endParaRPr lang="fr-FR" sz="1000" dirty="0"/>
          </a:p>
          <a:p>
            <a:pPr marL="0" lvl="1" algn="just">
              <a:spcAft>
                <a:spcPts val="300"/>
              </a:spcAft>
              <a:buClr>
                <a:srgbClr val="9F3182"/>
              </a:buClr>
              <a:defRPr/>
            </a:pPr>
            <a:endParaRPr lang="fr-FR" sz="1000" dirty="0"/>
          </a:p>
          <a:p>
            <a:pPr marL="0" lvl="1" algn="just">
              <a:spcAft>
                <a:spcPts val="300"/>
              </a:spcAft>
              <a:buClr>
                <a:srgbClr val="9F3182"/>
              </a:buClr>
              <a:defRPr/>
            </a:pPr>
            <a:endParaRPr lang="fr-FR" sz="1000" dirty="0"/>
          </a:p>
          <a:p>
            <a:pPr marL="0" lvl="1" algn="just">
              <a:spcAft>
                <a:spcPts val="300"/>
              </a:spcAft>
              <a:buClr>
                <a:srgbClr val="9F3182"/>
              </a:buClr>
              <a:defRPr/>
            </a:pPr>
            <a:endParaRPr lang="fr-FR" sz="1000" dirty="0"/>
          </a:p>
          <a:p>
            <a:pPr algn="just"/>
            <a:endParaRPr lang="fr-FR" sz="1050" dirty="0"/>
          </a:p>
        </p:txBody>
      </p:sp>
      <p:sp>
        <p:nvSpPr>
          <p:cNvPr id="26" name="ZoneTexte 25">
            <a:extLst>
              <a:ext uri="{FF2B5EF4-FFF2-40B4-BE49-F238E27FC236}">
                <a16:creationId xmlns:a16="http://schemas.microsoft.com/office/drawing/2014/main" id="{1C2F971E-8C4D-4FB3-AE0B-B18B57F78FE3}"/>
              </a:ext>
            </a:extLst>
          </p:cNvPr>
          <p:cNvSpPr txBox="1"/>
          <p:nvPr/>
        </p:nvSpPr>
        <p:spPr>
          <a:xfrm>
            <a:off x="1227690" y="1057095"/>
            <a:ext cx="6154185" cy="338554"/>
          </a:xfrm>
          <a:prstGeom prst="rect">
            <a:avLst/>
          </a:prstGeom>
          <a:noFill/>
        </p:spPr>
        <p:txBody>
          <a:bodyPr wrap="none" rtlCol="0">
            <a:spAutoFit/>
          </a:bodyPr>
          <a:lstStyle/>
          <a:p>
            <a:r>
              <a:rPr lang="fr-FR" sz="1600" b="1" kern="0" dirty="0">
                <a:solidFill>
                  <a:srgbClr val="BA3898"/>
                </a:solidFill>
              </a:rPr>
              <a:t>2.2.  </a:t>
            </a:r>
            <a:r>
              <a:rPr lang="fr-FR" sz="1600" b="1" i="1" u="sng" dirty="0">
                <a:solidFill>
                  <a:srgbClr val="BA3898"/>
                </a:solidFill>
              </a:rPr>
              <a:t>Un établissement au service des jeunes déficients visuels de l’Oise</a:t>
            </a:r>
          </a:p>
        </p:txBody>
      </p:sp>
      <p:sp>
        <p:nvSpPr>
          <p:cNvPr id="11" name="Ellipse 10">
            <a:extLst>
              <a:ext uri="{FF2B5EF4-FFF2-40B4-BE49-F238E27FC236}">
                <a16:creationId xmlns:a16="http://schemas.microsoft.com/office/drawing/2014/main" id="{596FA699-9220-4251-8E97-EB931FBE1A57}"/>
              </a:ext>
            </a:extLst>
          </p:cNvPr>
          <p:cNvSpPr>
            <a:spLocks noChangeAspect="1"/>
          </p:cNvSpPr>
          <p:nvPr/>
        </p:nvSpPr>
        <p:spPr>
          <a:xfrm>
            <a:off x="340286" y="1441489"/>
            <a:ext cx="438612" cy="438346"/>
          </a:xfrm>
          <a:prstGeom prst="ellipse">
            <a:avLst/>
          </a:prstGeom>
          <a:solidFill>
            <a:srgbClr val="9F3182"/>
          </a:solidFill>
          <a:ln>
            <a:solidFill>
              <a:srgbClr val="9F3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104BDA3D-E7AC-4FA2-BF34-6BCC1D05F7E2}"/>
              </a:ext>
            </a:extLst>
          </p:cNvPr>
          <p:cNvPicPr>
            <a:picLocks noChangeAspect="1" noChangeArrowheads="1"/>
          </p:cNvPicPr>
          <p:nvPr/>
        </p:nvPicPr>
        <p:blipFill>
          <a:blip r:embed="rId3" cstate="hqprint">
            <a:lum bright="70000" contrast="-70000"/>
            <a:extLst>
              <a:ext uri="{28A0092B-C50C-407E-A947-70E740481C1C}">
                <a14:useLocalDpi xmlns:a14="http://schemas.microsoft.com/office/drawing/2010/main" val="0"/>
              </a:ext>
            </a:extLst>
          </a:blip>
          <a:srcRect/>
          <a:stretch>
            <a:fillRect/>
          </a:stretch>
        </p:blipFill>
        <p:spPr bwMode="auto">
          <a:xfrm>
            <a:off x="392835" y="1483922"/>
            <a:ext cx="327640" cy="3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e 29">
            <a:extLst>
              <a:ext uri="{FF2B5EF4-FFF2-40B4-BE49-F238E27FC236}">
                <a16:creationId xmlns:a16="http://schemas.microsoft.com/office/drawing/2014/main" id="{2D328C4B-9AE8-42C6-827F-A60415694824}"/>
              </a:ext>
            </a:extLst>
          </p:cNvPr>
          <p:cNvGrpSpPr/>
          <p:nvPr/>
        </p:nvGrpSpPr>
        <p:grpSpPr>
          <a:xfrm>
            <a:off x="3913180" y="7487242"/>
            <a:ext cx="3439225" cy="2918327"/>
            <a:chOff x="615620" y="6052455"/>
            <a:chExt cx="6359602" cy="3927655"/>
          </a:xfrm>
        </p:grpSpPr>
        <p:sp>
          <p:nvSpPr>
            <p:cNvPr id="31" name="Folded Corner 14">
              <a:extLst>
                <a:ext uri="{FF2B5EF4-FFF2-40B4-BE49-F238E27FC236}">
                  <a16:creationId xmlns:a16="http://schemas.microsoft.com/office/drawing/2014/main" id="{B8F50E26-449B-498F-8487-C70497059227}"/>
                </a:ext>
              </a:extLst>
            </p:cNvPr>
            <p:cNvSpPr/>
            <p:nvPr/>
          </p:nvSpPr>
          <p:spPr>
            <a:xfrm rot="10800000" flipH="1">
              <a:off x="615620" y="6052455"/>
              <a:ext cx="6359602" cy="3927655"/>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endParaRPr lang="fr-FR" sz="1600" dirty="0">
                <a:solidFill>
                  <a:srgbClr val="FFFFFF"/>
                </a:solidFill>
                <a:latin typeface="Calibri"/>
              </a:endParaRPr>
            </a:p>
          </p:txBody>
        </p:sp>
        <p:sp>
          <p:nvSpPr>
            <p:cNvPr id="32" name="Rectangle 31">
              <a:extLst>
                <a:ext uri="{FF2B5EF4-FFF2-40B4-BE49-F238E27FC236}">
                  <a16:creationId xmlns:a16="http://schemas.microsoft.com/office/drawing/2014/main" id="{E99461EF-126D-43BE-BCF6-C1DD558188DD}"/>
                </a:ext>
              </a:extLst>
            </p:cNvPr>
            <p:cNvSpPr/>
            <p:nvPr/>
          </p:nvSpPr>
          <p:spPr>
            <a:xfrm>
              <a:off x="723033" y="6189675"/>
              <a:ext cx="6252189" cy="3653212"/>
            </a:xfrm>
            <a:prstGeom prst="rect">
              <a:avLst/>
            </a:prstGeom>
          </p:spPr>
          <p:txBody>
            <a:bodyPr wrap="square" numCol="1" spcCol="360000">
              <a:noAutofit/>
            </a:bodyPr>
            <a:lstStyle/>
            <a:p>
              <a:pPr algn="just">
                <a:spcAft>
                  <a:spcPts val="600"/>
                </a:spcAft>
              </a:pPr>
              <a:r>
                <a:rPr lang="fr-FR" sz="1000" b="1" dirty="0">
                  <a:solidFill>
                    <a:srgbClr val="9F3182"/>
                  </a:solidFill>
                </a:rPr>
                <a:t>Orientations 2021 – 2025 :</a:t>
              </a:r>
              <a:endParaRPr lang="fr-FR" sz="1000" b="1" dirty="0">
                <a:solidFill>
                  <a:srgbClr val="9F3182"/>
                </a:solidFill>
                <a:highlight>
                  <a:srgbClr val="FFFF00"/>
                </a:highlight>
              </a:endParaRPr>
            </a:p>
            <a:p>
              <a:pPr marL="171450" indent="-171450" algn="just">
                <a:spcAft>
                  <a:spcPts val="300"/>
                </a:spcAft>
                <a:buClr>
                  <a:schemeClr val="bg1">
                    <a:lumMod val="50000"/>
                  </a:schemeClr>
                </a:buClr>
                <a:buFont typeface="Arial" panose="020B0604020202020204" pitchFamily="34" charset="0"/>
                <a:buChar char="•"/>
              </a:pPr>
              <a:r>
                <a:rPr lang="fr-FR" sz="1000" dirty="0">
                  <a:solidFill>
                    <a:schemeClr val="bg1">
                      <a:lumMod val="50000"/>
                    </a:schemeClr>
                  </a:solidFill>
                </a:rPr>
                <a:t>Optimiser l’activité du service de suite pour pallier le manque de réponses dédiées aux jeunes majeurs sortis du SAIDV, futurs adultes et ainsi pouvoir les aider à construire leur parcours de vie (vie professionnelle, vie d’étudiant, vie sociale, autonomie du foyer familial, etc.). </a:t>
              </a:r>
            </a:p>
            <a:p>
              <a:pPr marL="171450" indent="-171450" algn="just">
                <a:spcAft>
                  <a:spcPts val="300"/>
                </a:spcAft>
                <a:buClr>
                  <a:schemeClr val="bg1">
                    <a:lumMod val="50000"/>
                  </a:schemeClr>
                </a:buClr>
                <a:buFont typeface="Arial" panose="020B0604020202020204" pitchFamily="34" charset="0"/>
                <a:buChar char="•"/>
              </a:pPr>
              <a:r>
                <a:rPr lang="fr-FR" sz="1000" dirty="0">
                  <a:solidFill>
                    <a:schemeClr val="bg1">
                      <a:lumMod val="50000"/>
                    </a:schemeClr>
                  </a:solidFill>
                </a:rPr>
                <a:t>Elargir les lieux d'intervention du SAIDV en développant les immersions sur les lieux de loisirs de l’enfant, les visites à domicile et auprès des entreprises, du milieu professionnel technique, des établissements d’enseignement supérieur</a:t>
              </a:r>
            </a:p>
            <a:p>
              <a:pPr marL="171450" indent="-171450" algn="just">
                <a:spcAft>
                  <a:spcPts val="300"/>
                </a:spcAft>
                <a:buClr>
                  <a:schemeClr val="bg1">
                    <a:lumMod val="50000"/>
                  </a:schemeClr>
                </a:buClr>
                <a:buFont typeface="Arial" panose="020B0604020202020204" pitchFamily="34" charset="0"/>
                <a:buChar char="•"/>
              </a:pPr>
              <a:r>
                <a:rPr lang="fr-FR" sz="1000" dirty="0">
                  <a:solidFill>
                    <a:schemeClr val="bg1">
                      <a:lumMod val="50000"/>
                    </a:schemeClr>
                  </a:solidFill>
                </a:rPr>
                <a:t>Optimiser les actes en face à face avec l’enfant.</a:t>
              </a:r>
            </a:p>
            <a:p>
              <a:pPr marL="171450" indent="-171450" algn="just">
                <a:spcAft>
                  <a:spcPts val="300"/>
                </a:spcAft>
                <a:buClr>
                  <a:schemeClr val="bg1">
                    <a:lumMod val="50000"/>
                  </a:schemeClr>
                </a:buClr>
                <a:buFont typeface="Arial" panose="020B0604020202020204" pitchFamily="34" charset="0"/>
                <a:buChar char="•"/>
              </a:pPr>
              <a:r>
                <a:rPr lang="fr-FR" sz="1000" dirty="0">
                  <a:solidFill>
                    <a:schemeClr val="bg1">
                      <a:lumMod val="50000"/>
                    </a:schemeClr>
                  </a:solidFill>
                </a:rPr>
                <a:t>Poursuivre le dispositif « via-trajectoire » pour élargir au mieux les admissions territoriales et réduire les délais d’admission.</a:t>
              </a:r>
            </a:p>
          </p:txBody>
        </p:sp>
      </p:grpSp>
      <p:pic>
        <p:nvPicPr>
          <p:cNvPr id="5" name="Image 4">
            <a:extLst>
              <a:ext uri="{FF2B5EF4-FFF2-40B4-BE49-F238E27FC236}">
                <a16:creationId xmlns:a16="http://schemas.microsoft.com/office/drawing/2014/main" id="{631C9087-5276-467C-B92B-5B2437C724AD}"/>
              </a:ext>
            </a:extLst>
          </p:cNvPr>
          <p:cNvPicPr>
            <a:picLocks noChangeAspect="1"/>
          </p:cNvPicPr>
          <p:nvPr/>
        </p:nvPicPr>
        <p:blipFill>
          <a:blip r:embed="rId4"/>
          <a:stretch>
            <a:fillRect/>
          </a:stretch>
        </p:blipFill>
        <p:spPr>
          <a:xfrm>
            <a:off x="5212817" y="3086189"/>
            <a:ext cx="1989271" cy="1491953"/>
          </a:xfrm>
          <a:prstGeom prst="rect">
            <a:avLst/>
          </a:prstGeom>
        </p:spPr>
      </p:pic>
      <p:pic>
        <p:nvPicPr>
          <p:cNvPr id="24" name="Image 23">
            <a:extLst>
              <a:ext uri="{FF2B5EF4-FFF2-40B4-BE49-F238E27FC236}">
                <a16:creationId xmlns:a16="http://schemas.microsoft.com/office/drawing/2014/main" id="{92C56A4A-2817-4C38-82D1-20383E1E0CE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641" b="89844" l="9961" r="93457">
                        <a14:foregroundMark x1="63672" y1="6641" x2="65234" y2="9082"/>
                        <a14:foregroundMark x1="91113" y1="34863" x2="93457" y2="36230"/>
                      </a14:backgroundRemoval>
                    </a14:imgEffect>
                  </a14:imgLayer>
                </a14:imgProps>
              </a:ext>
            </a:extLst>
          </a:blip>
          <a:stretch>
            <a:fillRect/>
          </a:stretch>
        </p:blipFill>
        <p:spPr>
          <a:xfrm rot="20749359">
            <a:off x="6118692" y="3386941"/>
            <a:ext cx="464993" cy="464993"/>
          </a:xfrm>
          <a:prstGeom prst="rect">
            <a:avLst/>
          </a:prstGeom>
        </p:spPr>
      </p:pic>
      <p:pic>
        <p:nvPicPr>
          <p:cNvPr id="8" name="Image 7">
            <a:extLst>
              <a:ext uri="{FF2B5EF4-FFF2-40B4-BE49-F238E27FC236}">
                <a16:creationId xmlns:a16="http://schemas.microsoft.com/office/drawing/2014/main" id="{DD50551C-4A48-4CB6-BAA6-3C8CDB4CDE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53" y="2860004"/>
            <a:ext cx="560201" cy="560201"/>
          </a:xfrm>
          <a:prstGeom prst="rect">
            <a:avLst/>
          </a:prstGeom>
        </p:spPr>
      </p:pic>
      <p:pic>
        <p:nvPicPr>
          <p:cNvPr id="10" name="Image 9">
            <a:extLst>
              <a:ext uri="{FF2B5EF4-FFF2-40B4-BE49-F238E27FC236}">
                <a16:creationId xmlns:a16="http://schemas.microsoft.com/office/drawing/2014/main" id="{1D3D533B-CC28-4B03-9B04-F90873C7778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48368" y="7342775"/>
            <a:ext cx="288933" cy="288933"/>
          </a:xfrm>
          <a:prstGeom prst="rect">
            <a:avLst/>
          </a:prstGeom>
        </p:spPr>
      </p:pic>
      <p:pic>
        <p:nvPicPr>
          <p:cNvPr id="22" name="Image 21">
            <a:extLst>
              <a:ext uri="{FF2B5EF4-FFF2-40B4-BE49-F238E27FC236}">
                <a16:creationId xmlns:a16="http://schemas.microsoft.com/office/drawing/2014/main" id="{A109CB93-5D5E-48B0-8AA8-BADD593111C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882636" y="1363175"/>
            <a:ext cx="395614" cy="395614"/>
          </a:xfrm>
          <a:prstGeom prst="rect">
            <a:avLst/>
          </a:prstGeom>
        </p:spPr>
      </p:pic>
      <p:sp>
        <p:nvSpPr>
          <p:cNvPr id="23" name="ZoneTexte 22">
            <a:extLst>
              <a:ext uri="{FF2B5EF4-FFF2-40B4-BE49-F238E27FC236}">
                <a16:creationId xmlns:a16="http://schemas.microsoft.com/office/drawing/2014/main" id="{C799674C-7084-4D10-8D12-C023233C2966}"/>
              </a:ext>
            </a:extLst>
          </p:cNvPr>
          <p:cNvSpPr txBox="1"/>
          <p:nvPr/>
        </p:nvSpPr>
        <p:spPr>
          <a:xfrm>
            <a:off x="3883077" y="2948503"/>
            <a:ext cx="1232767" cy="1631216"/>
          </a:xfrm>
          <a:prstGeom prst="rect">
            <a:avLst/>
          </a:prstGeom>
          <a:noFill/>
        </p:spPr>
        <p:txBody>
          <a:bodyPr wrap="square" rtlCol="0">
            <a:spAutoFit/>
          </a:bodyPr>
          <a:lstStyle/>
          <a:p>
            <a:pPr algn="just"/>
            <a:r>
              <a:rPr lang="fr-FR" sz="1000" dirty="0"/>
              <a:t>Le service se situe à proximité de la mairie d’Agnetz. À 15 minutes en voiture de la gare SNCF de Clermont-de-l’Oise, il est aussi desservi par la ligne 2 de Bus </a:t>
            </a:r>
            <a:r>
              <a:rPr lang="fr-FR" sz="1000" i="1" dirty="0"/>
              <a:t>Oise mobilité. </a:t>
            </a:r>
          </a:p>
        </p:txBody>
      </p:sp>
      <p:sp>
        <p:nvSpPr>
          <p:cNvPr id="3" name="ZoneTexte 2">
            <a:extLst>
              <a:ext uri="{FF2B5EF4-FFF2-40B4-BE49-F238E27FC236}">
                <a16:creationId xmlns:a16="http://schemas.microsoft.com/office/drawing/2014/main" id="{5D915EB7-B558-4D13-BD45-4E8446E34722}"/>
              </a:ext>
            </a:extLst>
          </p:cNvPr>
          <p:cNvSpPr txBox="1"/>
          <p:nvPr/>
        </p:nvSpPr>
        <p:spPr>
          <a:xfrm>
            <a:off x="5201748" y="2846199"/>
            <a:ext cx="1989270" cy="246221"/>
          </a:xfrm>
          <a:prstGeom prst="rect">
            <a:avLst/>
          </a:prstGeom>
          <a:noFill/>
        </p:spPr>
        <p:txBody>
          <a:bodyPr wrap="square" rtlCol="0">
            <a:spAutoFit/>
          </a:bodyPr>
          <a:lstStyle/>
          <a:p>
            <a:r>
              <a:rPr lang="fr-FR" sz="1000" b="1" dirty="0">
                <a:solidFill>
                  <a:schemeClr val="tx1">
                    <a:lumMod val="50000"/>
                    <a:lumOff val="50000"/>
                  </a:schemeClr>
                </a:solidFill>
              </a:rPr>
              <a:t>Localisation des locaux du SAIDV</a:t>
            </a:r>
          </a:p>
        </p:txBody>
      </p:sp>
      <p:sp>
        <p:nvSpPr>
          <p:cNvPr id="20" name="Rectangle : avec coin arrondi et coin rogné en haut 19">
            <a:extLst>
              <a:ext uri="{FF2B5EF4-FFF2-40B4-BE49-F238E27FC236}">
                <a16:creationId xmlns:a16="http://schemas.microsoft.com/office/drawing/2014/main" id="{DDE54530-52A1-43A0-9A05-336046261561}"/>
              </a:ext>
            </a:extLst>
          </p:cNvPr>
          <p:cNvSpPr/>
          <p:nvPr/>
        </p:nvSpPr>
        <p:spPr>
          <a:xfrm rot="5400000">
            <a:off x="145415" y="245901"/>
            <a:ext cx="923603" cy="837992"/>
          </a:xfrm>
          <a:prstGeom prst="snipRoundRect">
            <a:avLst/>
          </a:prstGeom>
          <a:solidFill>
            <a:srgbClr val="9F3182"/>
          </a:solidFill>
          <a:ln w="12700" cap="flat" cmpd="sng" algn="ctr">
            <a:solidFill>
              <a:srgbClr val="9F3182"/>
            </a:solidFill>
            <a:prstDash val="solid"/>
            <a:miter lim="800000"/>
          </a:ln>
          <a:effectLst/>
        </p:spPr>
        <p:txBody>
          <a:bodyPr vert="vert270" rtlCol="0" anchor="t"/>
          <a:lstStyle/>
          <a:p>
            <a:pPr algn="ctr" defTabSz="914400"/>
            <a:r>
              <a:rPr lang="fr-FR" sz="4000" b="1" kern="0" dirty="0">
                <a:solidFill>
                  <a:prstClr val="white"/>
                </a:solidFill>
                <a:latin typeface="Calibri" panose="020F0502020204030204"/>
              </a:rPr>
              <a:t>2</a:t>
            </a:r>
          </a:p>
        </p:txBody>
      </p:sp>
      <p:sp>
        <p:nvSpPr>
          <p:cNvPr id="21" name="ZoneTexte 20">
            <a:extLst>
              <a:ext uri="{FF2B5EF4-FFF2-40B4-BE49-F238E27FC236}">
                <a16:creationId xmlns:a16="http://schemas.microsoft.com/office/drawing/2014/main" id="{9CCA4A5B-3E12-4036-AEE7-7CE50DDE607E}"/>
              </a:ext>
            </a:extLst>
          </p:cNvPr>
          <p:cNvSpPr txBox="1">
            <a:spLocks/>
          </p:cNvSpPr>
          <p:nvPr/>
        </p:nvSpPr>
        <p:spPr>
          <a:xfrm>
            <a:off x="1043221" y="261592"/>
            <a:ext cx="6309184" cy="776399"/>
          </a:xfrm>
          <a:prstGeom prst="rect">
            <a:avLst/>
          </a:prstGeom>
          <a:noFill/>
        </p:spPr>
        <p:txBody>
          <a:bodyPr wrap="square" rtlCol="0" anchor="ctr">
            <a:noAutofit/>
          </a:bodyPr>
          <a:lstStyle/>
          <a:p>
            <a:r>
              <a:rPr lang="fr-FR" sz="3000" b="1" dirty="0">
                <a:solidFill>
                  <a:srgbClr val="9F3182"/>
                </a:solidFill>
                <a:latin typeface="Arial" panose="020B0604020202020204" pitchFamily="34" charset="0"/>
                <a:cs typeface="Arial" panose="020B0604020202020204" pitchFamily="34" charset="0"/>
              </a:rPr>
              <a:t>Le Service d’aide à l’inclusion des déficients visuels d’Agnetz</a:t>
            </a:r>
          </a:p>
        </p:txBody>
      </p:sp>
    </p:spTree>
    <p:extLst>
      <p:ext uri="{BB962C8B-B14F-4D97-AF65-F5344CB8AC3E}">
        <p14:creationId xmlns:p14="http://schemas.microsoft.com/office/powerpoint/2010/main" val="2935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6901AC8DEECD449F4298F2163ACA6D" ma:contentTypeVersion="19" ma:contentTypeDescription="Crée un document." ma:contentTypeScope="" ma:versionID="70194b161fb10765ec52aa8246891610">
  <xsd:schema xmlns:xsd="http://www.w3.org/2001/XMLSchema" xmlns:xs="http://www.w3.org/2001/XMLSchema" xmlns:p="http://schemas.microsoft.com/office/2006/metadata/properties" xmlns:ns2="3fb4a028-eb2e-41fe-8cb0-62fad62b0da4" xmlns:ns3="e0541837-6668-4842-b3a6-0796952b2e48" targetNamespace="http://schemas.microsoft.com/office/2006/metadata/properties" ma:root="true" ma:fieldsID="b0ad928591eb3cb833f3d90f53fdfd6e" ns2:_="" ns3:_="">
    <xsd:import namespace="3fb4a028-eb2e-41fe-8cb0-62fad62b0da4"/>
    <xsd:import namespace="e0541837-6668-4842-b3a6-0796952b2e4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_Flow_SignoffStatus" minOccurs="0"/>
                <xsd:element ref="ns2:lcf76f155ced4ddcb4097134ff3c332f" minOccurs="0"/>
                <xsd:element ref="ns3:TaxCatchAll" minOccurs="0"/>
                <xsd:element ref="ns2:MediaServiceLocation"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4a028-eb2e-41fe-8cb0-62fad62b0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_Flow_SignoffStatus" ma:index="17" nillable="true" ma:displayName="État de validation" ma:internalName="_x00c9_tat_x0020_de_x0020_validation">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7cbe53e5-8064-4844-a725-83d0c1bfacea"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541837-6668-4842-b3a6-0796952b2e48"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661d9162-15df-4f17-ac45-960e997f8ee9}" ma:internalName="TaxCatchAll" ma:showField="CatchAllData" ma:web="e0541837-6668-4842-b3a6-0796952b2e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b4a028-eb2e-41fe-8cb0-62fad62b0da4">
      <Terms xmlns="http://schemas.microsoft.com/office/infopath/2007/PartnerControls"/>
    </lcf76f155ced4ddcb4097134ff3c332f>
    <TaxCatchAll xmlns="e0541837-6668-4842-b3a6-0796952b2e48" xsi:nil="true"/>
    <_Flow_SignoffStatus xmlns="3fb4a028-eb2e-41fe-8cb0-62fad62b0da4" xsi:nil="true"/>
  </documentManagement>
</p:properties>
</file>

<file path=customXml/itemProps1.xml><?xml version="1.0" encoding="utf-8"?>
<ds:datastoreItem xmlns:ds="http://schemas.openxmlformats.org/officeDocument/2006/customXml" ds:itemID="{BC21AE55-C8CA-4B86-8B20-73EF09E5581A}">
  <ds:schemaRefs>
    <ds:schemaRef ds:uri="http://schemas.microsoft.com/sharepoint/v3/contenttype/forms"/>
  </ds:schemaRefs>
</ds:datastoreItem>
</file>

<file path=customXml/itemProps2.xml><?xml version="1.0" encoding="utf-8"?>
<ds:datastoreItem xmlns:ds="http://schemas.openxmlformats.org/officeDocument/2006/customXml" ds:itemID="{135D77EA-3DDA-4A84-9720-F6C3B4737DF6}"/>
</file>

<file path=customXml/itemProps3.xml><?xml version="1.0" encoding="utf-8"?>
<ds:datastoreItem xmlns:ds="http://schemas.openxmlformats.org/officeDocument/2006/customXml" ds:itemID="{F572BCBB-FA8F-4CFF-9551-7B3FF0295FA0}">
  <ds:schemaRefs>
    <ds:schemaRef ds:uri="d071e736-bc5c-49df-801a-65b526e6776c"/>
    <ds:schemaRef ds:uri="http://purl.org/dc/dcmitype/"/>
    <ds:schemaRef ds:uri="http://schemas.microsoft.com/office/2006/documentManagement/types"/>
    <ds:schemaRef ds:uri="9353c903-4fb2-4731-9e88-5a1d1fe714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29167</TotalTime>
  <Words>15676</Words>
  <Application>Microsoft Office PowerPoint</Application>
  <PresentationFormat>Personnalisé</PresentationFormat>
  <Paragraphs>1340</Paragraphs>
  <Slides>39</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39</vt:i4>
      </vt:variant>
    </vt:vector>
  </HeadingPairs>
  <TitlesOfParts>
    <vt:vector size="49" baseType="lpstr">
      <vt:lpstr>AntennaCond-Black</vt:lpstr>
      <vt:lpstr>Arial</vt:lpstr>
      <vt:lpstr>Calibri</vt:lpstr>
      <vt:lpstr>Calibri Light</vt:lpstr>
      <vt:lpstr>Century Gothic</vt:lpstr>
      <vt:lpstr>Courier New</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DESNOST Marion</dc:creator>
  <cp:lastModifiedBy>Lydia BATARDY</cp:lastModifiedBy>
  <cp:revision>1391</cp:revision>
  <cp:lastPrinted>2021-04-09T07:47:51Z</cp:lastPrinted>
  <dcterms:created xsi:type="dcterms:W3CDTF">2019-04-23T16:42:07Z</dcterms:created>
  <dcterms:modified xsi:type="dcterms:W3CDTF">2021-04-09T07:49:52Z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0x010100516901AC8DEECD449F4298F2163ACA6D</vt:lpwstr>
  </property>
  <property fmtid="{D5CDD505-2E9C-101B-9397-08002B2CF9AE}" pid="3" name="MediaServiceImageTags">
    <vt:lpwstr/>
  </property>
</Properties>
</file>